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0" autoAdjust="0"/>
    <p:restoredTop sz="94660"/>
  </p:normalViewPr>
  <p:slideViewPr>
    <p:cSldViewPr snapToGrid="0">
      <p:cViewPr varScale="1">
        <p:scale>
          <a:sx n="37" d="100"/>
          <a:sy n="37" d="100"/>
        </p:scale>
        <p:origin x="56" y="60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viewProps" Target="view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4F7225-7CEA-2FB9-BB9F-814F5F6E79D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1FC70B58-048F-0D8F-6C44-E4C895577E9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D96D74DB-894D-E86A-36D8-407AD0D33E42}"/>
              </a:ext>
            </a:extLst>
          </p:cNvPr>
          <p:cNvSpPr>
            <a:spLocks noGrp="1"/>
          </p:cNvSpPr>
          <p:nvPr>
            <p:ph type="dt" sz="half" idx="10"/>
          </p:nvPr>
        </p:nvSpPr>
        <p:spPr/>
        <p:txBody>
          <a:bodyPr/>
          <a:lstStyle/>
          <a:p>
            <a:fld id="{DA45C3AB-0EC6-4098-A701-FC85CDD0E9DD}" type="datetimeFigureOut">
              <a:rPr lang="en-AU" smtClean="0"/>
              <a:t>26/07/2026</a:t>
            </a:fld>
            <a:endParaRPr lang="en-AU"/>
          </a:p>
        </p:txBody>
      </p:sp>
      <p:sp>
        <p:nvSpPr>
          <p:cNvPr id="5" name="Footer Placeholder 4">
            <a:extLst>
              <a:ext uri="{FF2B5EF4-FFF2-40B4-BE49-F238E27FC236}">
                <a16:creationId xmlns:a16="http://schemas.microsoft.com/office/drawing/2014/main" id="{53744DB6-5C15-DBA1-6345-6DB14C083E4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B80934E-9B53-7F8C-A2A9-8775F2AB54AA}"/>
              </a:ext>
            </a:extLst>
          </p:cNvPr>
          <p:cNvSpPr>
            <a:spLocks noGrp="1"/>
          </p:cNvSpPr>
          <p:nvPr>
            <p:ph type="sldNum" sz="quarter" idx="12"/>
          </p:nvPr>
        </p:nvSpPr>
        <p:spPr/>
        <p:txBody>
          <a:bodyPr/>
          <a:lstStyle/>
          <a:p>
            <a:fld id="{9DD663D2-5A3D-4B5A-ADB9-BA4D599DC10A}" type="slidenum">
              <a:rPr lang="en-AU" smtClean="0"/>
              <a:t>‹#›</a:t>
            </a:fld>
            <a:endParaRPr lang="en-AU"/>
          </a:p>
        </p:txBody>
      </p:sp>
    </p:spTree>
    <p:extLst>
      <p:ext uri="{BB962C8B-B14F-4D97-AF65-F5344CB8AC3E}">
        <p14:creationId xmlns:p14="http://schemas.microsoft.com/office/powerpoint/2010/main" val="41978442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69061C-E546-F0C5-1DEF-49AB3480B4FD}"/>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4D279E0E-4EE8-3BFE-0F29-B5F92BBEE8F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C8CD3F6D-1F39-AA05-903C-285DFD276EFF}"/>
              </a:ext>
            </a:extLst>
          </p:cNvPr>
          <p:cNvSpPr>
            <a:spLocks noGrp="1"/>
          </p:cNvSpPr>
          <p:nvPr>
            <p:ph type="dt" sz="half" idx="10"/>
          </p:nvPr>
        </p:nvSpPr>
        <p:spPr/>
        <p:txBody>
          <a:bodyPr/>
          <a:lstStyle/>
          <a:p>
            <a:fld id="{DA45C3AB-0EC6-4098-A701-FC85CDD0E9DD}" type="datetimeFigureOut">
              <a:rPr lang="en-AU" smtClean="0"/>
              <a:t>26/07/2026</a:t>
            </a:fld>
            <a:endParaRPr lang="en-AU"/>
          </a:p>
        </p:txBody>
      </p:sp>
      <p:sp>
        <p:nvSpPr>
          <p:cNvPr id="5" name="Footer Placeholder 4">
            <a:extLst>
              <a:ext uri="{FF2B5EF4-FFF2-40B4-BE49-F238E27FC236}">
                <a16:creationId xmlns:a16="http://schemas.microsoft.com/office/drawing/2014/main" id="{801FA748-5B90-0FF3-1323-7D5297FA2A5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0F9478D8-1956-50A5-CD80-74F9D7CFFC83}"/>
              </a:ext>
            </a:extLst>
          </p:cNvPr>
          <p:cNvSpPr>
            <a:spLocks noGrp="1"/>
          </p:cNvSpPr>
          <p:nvPr>
            <p:ph type="sldNum" sz="quarter" idx="12"/>
          </p:nvPr>
        </p:nvSpPr>
        <p:spPr/>
        <p:txBody>
          <a:bodyPr/>
          <a:lstStyle/>
          <a:p>
            <a:fld id="{9DD663D2-5A3D-4B5A-ADB9-BA4D599DC10A}" type="slidenum">
              <a:rPr lang="en-AU" smtClean="0"/>
              <a:t>‹#›</a:t>
            </a:fld>
            <a:endParaRPr lang="en-AU"/>
          </a:p>
        </p:txBody>
      </p:sp>
    </p:spTree>
    <p:extLst>
      <p:ext uri="{BB962C8B-B14F-4D97-AF65-F5344CB8AC3E}">
        <p14:creationId xmlns:p14="http://schemas.microsoft.com/office/powerpoint/2010/main" val="143658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CCB83F-FFFB-91C3-31F5-455FF3CA3AA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9F14A58D-D410-8C67-385F-3E46360E8D7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7043D4AE-8BF7-0E86-1E7D-BB70605848BE}"/>
              </a:ext>
            </a:extLst>
          </p:cNvPr>
          <p:cNvSpPr>
            <a:spLocks noGrp="1"/>
          </p:cNvSpPr>
          <p:nvPr>
            <p:ph type="dt" sz="half" idx="10"/>
          </p:nvPr>
        </p:nvSpPr>
        <p:spPr/>
        <p:txBody>
          <a:bodyPr/>
          <a:lstStyle/>
          <a:p>
            <a:fld id="{DA45C3AB-0EC6-4098-A701-FC85CDD0E9DD}" type="datetimeFigureOut">
              <a:rPr lang="en-AU" smtClean="0"/>
              <a:t>26/07/2026</a:t>
            </a:fld>
            <a:endParaRPr lang="en-AU"/>
          </a:p>
        </p:txBody>
      </p:sp>
      <p:sp>
        <p:nvSpPr>
          <p:cNvPr id="5" name="Footer Placeholder 4">
            <a:extLst>
              <a:ext uri="{FF2B5EF4-FFF2-40B4-BE49-F238E27FC236}">
                <a16:creationId xmlns:a16="http://schemas.microsoft.com/office/drawing/2014/main" id="{5DCA0E13-A692-51F0-1FF0-84645A73955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81E6436B-935D-13EE-3699-6867CFB1E1CE}"/>
              </a:ext>
            </a:extLst>
          </p:cNvPr>
          <p:cNvSpPr>
            <a:spLocks noGrp="1"/>
          </p:cNvSpPr>
          <p:nvPr>
            <p:ph type="sldNum" sz="quarter" idx="12"/>
          </p:nvPr>
        </p:nvSpPr>
        <p:spPr/>
        <p:txBody>
          <a:bodyPr/>
          <a:lstStyle/>
          <a:p>
            <a:fld id="{9DD663D2-5A3D-4B5A-ADB9-BA4D599DC10A}" type="slidenum">
              <a:rPr lang="en-AU" smtClean="0"/>
              <a:t>‹#›</a:t>
            </a:fld>
            <a:endParaRPr lang="en-AU"/>
          </a:p>
        </p:txBody>
      </p:sp>
    </p:spTree>
    <p:extLst>
      <p:ext uri="{BB962C8B-B14F-4D97-AF65-F5344CB8AC3E}">
        <p14:creationId xmlns:p14="http://schemas.microsoft.com/office/powerpoint/2010/main" val="14033969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B6131D-D182-FC54-F84D-32BE5738814E}"/>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D468775A-FFED-F621-1C09-5BD6D9C0356F}"/>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6782169-9C1F-9173-9D9D-9CB9CBA3D0BE}"/>
              </a:ext>
            </a:extLst>
          </p:cNvPr>
          <p:cNvSpPr>
            <a:spLocks noGrp="1"/>
          </p:cNvSpPr>
          <p:nvPr>
            <p:ph type="dt" sz="half" idx="10"/>
          </p:nvPr>
        </p:nvSpPr>
        <p:spPr/>
        <p:txBody>
          <a:bodyPr/>
          <a:lstStyle/>
          <a:p>
            <a:fld id="{DA45C3AB-0EC6-4098-A701-FC85CDD0E9DD}" type="datetimeFigureOut">
              <a:rPr lang="en-AU" smtClean="0"/>
              <a:t>26/07/2026</a:t>
            </a:fld>
            <a:endParaRPr lang="en-AU"/>
          </a:p>
        </p:txBody>
      </p:sp>
      <p:sp>
        <p:nvSpPr>
          <p:cNvPr id="5" name="Footer Placeholder 4">
            <a:extLst>
              <a:ext uri="{FF2B5EF4-FFF2-40B4-BE49-F238E27FC236}">
                <a16:creationId xmlns:a16="http://schemas.microsoft.com/office/drawing/2014/main" id="{CDDF3730-09BE-AD02-D7F7-23DD20B30946}"/>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79713B60-4062-FA7D-1ACE-703B5C8C83B4}"/>
              </a:ext>
            </a:extLst>
          </p:cNvPr>
          <p:cNvSpPr>
            <a:spLocks noGrp="1"/>
          </p:cNvSpPr>
          <p:nvPr>
            <p:ph type="sldNum" sz="quarter" idx="12"/>
          </p:nvPr>
        </p:nvSpPr>
        <p:spPr/>
        <p:txBody>
          <a:bodyPr/>
          <a:lstStyle/>
          <a:p>
            <a:fld id="{9DD663D2-5A3D-4B5A-ADB9-BA4D599DC10A}" type="slidenum">
              <a:rPr lang="en-AU" smtClean="0"/>
              <a:t>‹#›</a:t>
            </a:fld>
            <a:endParaRPr lang="en-AU"/>
          </a:p>
        </p:txBody>
      </p:sp>
    </p:spTree>
    <p:extLst>
      <p:ext uri="{BB962C8B-B14F-4D97-AF65-F5344CB8AC3E}">
        <p14:creationId xmlns:p14="http://schemas.microsoft.com/office/powerpoint/2010/main" val="1711675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F927B2-21FA-09A6-8049-88C92620320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96EC8FB0-FBB1-6FCE-9172-24B5FAD4823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F2FD8862-C7C6-3711-E8A6-A3FF44F3DB5C}"/>
              </a:ext>
            </a:extLst>
          </p:cNvPr>
          <p:cNvSpPr>
            <a:spLocks noGrp="1"/>
          </p:cNvSpPr>
          <p:nvPr>
            <p:ph type="dt" sz="half" idx="10"/>
          </p:nvPr>
        </p:nvSpPr>
        <p:spPr/>
        <p:txBody>
          <a:bodyPr/>
          <a:lstStyle/>
          <a:p>
            <a:fld id="{DA45C3AB-0EC6-4098-A701-FC85CDD0E9DD}" type="datetimeFigureOut">
              <a:rPr lang="en-AU" smtClean="0"/>
              <a:t>26/07/2026</a:t>
            </a:fld>
            <a:endParaRPr lang="en-AU"/>
          </a:p>
        </p:txBody>
      </p:sp>
      <p:sp>
        <p:nvSpPr>
          <p:cNvPr id="5" name="Footer Placeholder 4">
            <a:extLst>
              <a:ext uri="{FF2B5EF4-FFF2-40B4-BE49-F238E27FC236}">
                <a16:creationId xmlns:a16="http://schemas.microsoft.com/office/drawing/2014/main" id="{22E510A6-9C5F-6EFC-46AE-2BDED1E213F9}"/>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483C555F-7AD5-28C3-3385-68940E1A3C0E}"/>
              </a:ext>
            </a:extLst>
          </p:cNvPr>
          <p:cNvSpPr>
            <a:spLocks noGrp="1"/>
          </p:cNvSpPr>
          <p:nvPr>
            <p:ph type="sldNum" sz="quarter" idx="12"/>
          </p:nvPr>
        </p:nvSpPr>
        <p:spPr/>
        <p:txBody>
          <a:bodyPr/>
          <a:lstStyle/>
          <a:p>
            <a:fld id="{9DD663D2-5A3D-4B5A-ADB9-BA4D599DC10A}" type="slidenum">
              <a:rPr lang="en-AU" smtClean="0"/>
              <a:t>‹#›</a:t>
            </a:fld>
            <a:endParaRPr lang="en-AU"/>
          </a:p>
        </p:txBody>
      </p:sp>
    </p:spTree>
    <p:extLst>
      <p:ext uri="{BB962C8B-B14F-4D97-AF65-F5344CB8AC3E}">
        <p14:creationId xmlns:p14="http://schemas.microsoft.com/office/powerpoint/2010/main" val="34404117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224513-1128-7B92-EC47-BBF464B938C0}"/>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98298E2C-C41D-B836-8C80-6232BFDBF1D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B50A7189-1090-20F8-70C5-372E98CE0159}"/>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73BE53EA-6CB1-4222-A6A7-E634DCD82B7E}"/>
              </a:ext>
            </a:extLst>
          </p:cNvPr>
          <p:cNvSpPr>
            <a:spLocks noGrp="1"/>
          </p:cNvSpPr>
          <p:nvPr>
            <p:ph type="dt" sz="half" idx="10"/>
          </p:nvPr>
        </p:nvSpPr>
        <p:spPr/>
        <p:txBody>
          <a:bodyPr/>
          <a:lstStyle/>
          <a:p>
            <a:fld id="{DA45C3AB-0EC6-4098-A701-FC85CDD0E9DD}" type="datetimeFigureOut">
              <a:rPr lang="en-AU" smtClean="0"/>
              <a:t>26/07/2026</a:t>
            </a:fld>
            <a:endParaRPr lang="en-AU"/>
          </a:p>
        </p:txBody>
      </p:sp>
      <p:sp>
        <p:nvSpPr>
          <p:cNvPr id="6" name="Footer Placeholder 5">
            <a:extLst>
              <a:ext uri="{FF2B5EF4-FFF2-40B4-BE49-F238E27FC236}">
                <a16:creationId xmlns:a16="http://schemas.microsoft.com/office/drawing/2014/main" id="{3B5BCDE3-4D66-DB8B-AA2B-D5CB8A50B463}"/>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9A872B0D-69E5-4518-F400-31A2E265EE6E}"/>
              </a:ext>
            </a:extLst>
          </p:cNvPr>
          <p:cNvSpPr>
            <a:spLocks noGrp="1"/>
          </p:cNvSpPr>
          <p:nvPr>
            <p:ph type="sldNum" sz="quarter" idx="12"/>
          </p:nvPr>
        </p:nvSpPr>
        <p:spPr/>
        <p:txBody>
          <a:bodyPr/>
          <a:lstStyle/>
          <a:p>
            <a:fld id="{9DD663D2-5A3D-4B5A-ADB9-BA4D599DC10A}" type="slidenum">
              <a:rPr lang="en-AU" smtClean="0"/>
              <a:t>‹#›</a:t>
            </a:fld>
            <a:endParaRPr lang="en-AU"/>
          </a:p>
        </p:txBody>
      </p:sp>
    </p:spTree>
    <p:extLst>
      <p:ext uri="{BB962C8B-B14F-4D97-AF65-F5344CB8AC3E}">
        <p14:creationId xmlns:p14="http://schemas.microsoft.com/office/powerpoint/2010/main" val="21645353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5CCFF2-8BC1-F263-B981-6C22ABCDFAC0}"/>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91DB24BF-8E7C-3CE2-6218-36371B5F35C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9BFFDDF-E050-F5F0-38F8-E821A35B51B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9605C555-54D7-5B64-8F21-9A4BDB036E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1B6619F-1ACA-C58B-B813-8CEDF372F5B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C70B1322-3CF9-B512-8666-DDFC0CC64A4E}"/>
              </a:ext>
            </a:extLst>
          </p:cNvPr>
          <p:cNvSpPr>
            <a:spLocks noGrp="1"/>
          </p:cNvSpPr>
          <p:nvPr>
            <p:ph type="dt" sz="half" idx="10"/>
          </p:nvPr>
        </p:nvSpPr>
        <p:spPr/>
        <p:txBody>
          <a:bodyPr/>
          <a:lstStyle/>
          <a:p>
            <a:fld id="{DA45C3AB-0EC6-4098-A701-FC85CDD0E9DD}" type="datetimeFigureOut">
              <a:rPr lang="en-AU" smtClean="0"/>
              <a:t>26/07/2026</a:t>
            </a:fld>
            <a:endParaRPr lang="en-AU"/>
          </a:p>
        </p:txBody>
      </p:sp>
      <p:sp>
        <p:nvSpPr>
          <p:cNvPr id="8" name="Footer Placeholder 7">
            <a:extLst>
              <a:ext uri="{FF2B5EF4-FFF2-40B4-BE49-F238E27FC236}">
                <a16:creationId xmlns:a16="http://schemas.microsoft.com/office/drawing/2014/main" id="{D909FC1A-C8A6-DB48-00E3-D31E43C0DACF}"/>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53F118A4-F71D-E938-8685-2053EE26ECF2}"/>
              </a:ext>
            </a:extLst>
          </p:cNvPr>
          <p:cNvSpPr>
            <a:spLocks noGrp="1"/>
          </p:cNvSpPr>
          <p:nvPr>
            <p:ph type="sldNum" sz="quarter" idx="12"/>
          </p:nvPr>
        </p:nvSpPr>
        <p:spPr/>
        <p:txBody>
          <a:bodyPr/>
          <a:lstStyle/>
          <a:p>
            <a:fld id="{9DD663D2-5A3D-4B5A-ADB9-BA4D599DC10A}" type="slidenum">
              <a:rPr lang="en-AU" smtClean="0"/>
              <a:t>‹#›</a:t>
            </a:fld>
            <a:endParaRPr lang="en-AU"/>
          </a:p>
        </p:txBody>
      </p:sp>
    </p:spTree>
    <p:extLst>
      <p:ext uri="{BB962C8B-B14F-4D97-AF65-F5344CB8AC3E}">
        <p14:creationId xmlns:p14="http://schemas.microsoft.com/office/powerpoint/2010/main" val="32394879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404F6-2BF5-F14A-F72C-8495BE10EBD2}"/>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ADDA1640-05C3-B349-FA04-EB13CB145C8F}"/>
              </a:ext>
            </a:extLst>
          </p:cNvPr>
          <p:cNvSpPr>
            <a:spLocks noGrp="1"/>
          </p:cNvSpPr>
          <p:nvPr>
            <p:ph type="dt" sz="half" idx="10"/>
          </p:nvPr>
        </p:nvSpPr>
        <p:spPr/>
        <p:txBody>
          <a:bodyPr/>
          <a:lstStyle/>
          <a:p>
            <a:fld id="{DA45C3AB-0EC6-4098-A701-FC85CDD0E9DD}" type="datetimeFigureOut">
              <a:rPr lang="en-AU" smtClean="0"/>
              <a:t>26/07/2026</a:t>
            </a:fld>
            <a:endParaRPr lang="en-AU"/>
          </a:p>
        </p:txBody>
      </p:sp>
      <p:sp>
        <p:nvSpPr>
          <p:cNvPr id="4" name="Footer Placeholder 3">
            <a:extLst>
              <a:ext uri="{FF2B5EF4-FFF2-40B4-BE49-F238E27FC236}">
                <a16:creationId xmlns:a16="http://schemas.microsoft.com/office/drawing/2014/main" id="{F3C38CCB-8177-2837-DB75-D2EB9265EBC8}"/>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99C9BFCD-B3C3-5831-C339-2271942BD08D}"/>
              </a:ext>
            </a:extLst>
          </p:cNvPr>
          <p:cNvSpPr>
            <a:spLocks noGrp="1"/>
          </p:cNvSpPr>
          <p:nvPr>
            <p:ph type="sldNum" sz="quarter" idx="12"/>
          </p:nvPr>
        </p:nvSpPr>
        <p:spPr/>
        <p:txBody>
          <a:bodyPr/>
          <a:lstStyle/>
          <a:p>
            <a:fld id="{9DD663D2-5A3D-4B5A-ADB9-BA4D599DC10A}" type="slidenum">
              <a:rPr lang="en-AU" smtClean="0"/>
              <a:t>‹#›</a:t>
            </a:fld>
            <a:endParaRPr lang="en-AU"/>
          </a:p>
        </p:txBody>
      </p:sp>
    </p:spTree>
    <p:extLst>
      <p:ext uri="{BB962C8B-B14F-4D97-AF65-F5344CB8AC3E}">
        <p14:creationId xmlns:p14="http://schemas.microsoft.com/office/powerpoint/2010/main" val="25846020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A4B8B90-FCF2-F7C8-7338-5DB064936EB6}"/>
              </a:ext>
            </a:extLst>
          </p:cNvPr>
          <p:cNvSpPr>
            <a:spLocks noGrp="1"/>
          </p:cNvSpPr>
          <p:nvPr>
            <p:ph type="dt" sz="half" idx="10"/>
          </p:nvPr>
        </p:nvSpPr>
        <p:spPr/>
        <p:txBody>
          <a:bodyPr/>
          <a:lstStyle/>
          <a:p>
            <a:fld id="{DA45C3AB-0EC6-4098-A701-FC85CDD0E9DD}" type="datetimeFigureOut">
              <a:rPr lang="en-AU" smtClean="0"/>
              <a:t>26/07/2026</a:t>
            </a:fld>
            <a:endParaRPr lang="en-AU"/>
          </a:p>
        </p:txBody>
      </p:sp>
      <p:sp>
        <p:nvSpPr>
          <p:cNvPr id="3" name="Footer Placeholder 2">
            <a:extLst>
              <a:ext uri="{FF2B5EF4-FFF2-40B4-BE49-F238E27FC236}">
                <a16:creationId xmlns:a16="http://schemas.microsoft.com/office/drawing/2014/main" id="{B2FEB102-2E33-3B91-09DB-9C819406C9D8}"/>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11EA7A35-42DA-253D-8DC0-1461CCBD3F99}"/>
              </a:ext>
            </a:extLst>
          </p:cNvPr>
          <p:cNvSpPr>
            <a:spLocks noGrp="1"/>
          </p:cNvSpPr>
          <p:nvPr>
            <p:ph type="sldNum" sz="quarter" idx="12"/>
          </p:nvPr>
        </p:nvSpPr>
        <p:spPr/>
        <p:txBody>
          <a:bodyPr/>
          <a:lstStyle/>
          <a:p>
            <a:fld id="{9DD663D2-5A3D-4B5A-ADB9-BA4D599DC10A}" type="slidenum">
              <a:rPr lang="en-AU" smtClean="0"/>
              <a:t>‹#›</a:t>
            </a:fld>
            <a:endParaRPr lang="en-AU"/>
          </a:p>
        </p:txBody>
      </p:sp>
    </p:spTree>
    <p:extLst>
      <p:ext uri="{BB962C8B-B14F-4D97-AF65-F5344CB8AC3E}">
        <p14:creationId xmlns:p14="http://schemas.microsoft.com/office/powerpoint/2010/main" val="31924972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2CB36-907B-4827-CFC3-406311ECA5A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388A1FC4-62B6-6E6B-C4A5-763BE5DB319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AC63C8D3-28B8-9574-4D60-1B9F9CD76E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09BA61-4844-E2D4-F55A-3B2AC9F19AA9}"/>
              </a:ext>
            </a:extLst>
          </p:cNvPr>
          <p:cNvSpPr>
            <a:spLocks noGrp="1"/>
          </p:cNvSpPr>
          <p:nvPr>
            <p:ph type="dt" sz="half" idx="10"/>
          </p:nvPr>
        </p:nvSpPr>
        <p:spPr/>
        <p:txBody>
          <a:bodyPr/>
          <a:lstStyle/>
          <a:p>
            <a:fld id="{DA45C3AB-0EC6-4098-A701-FC85CDD0E9DD}" type="datetimeFigureOut">
              <a:rPr lang="en-AU" smtClean="0"/>
              <a:t>26/07/2026</a:t>
            </a:fld>
            <a:endParaRPr lang="en-AU"/>
          </a:p>
        </p:txBody>
      </p:sp>
      <p:sp>
        <p:nvSpPr>
          <p:cNvPr id="6" name="Footer Placeholder 5">
            <a:extLst>
              <a:ext uri="{FF2B5EF4-FFF2-40B4-BE49-F238E27FC236}">
                <a16:creationId xmlns:a16="http://schemas.microsoft.com/office/drawing/2014/main" id="{777CAC92-9E18-032F-C6BA-BCAB7A4E8E88}"/>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6F27EE57-4736-2E41-D0F7-3F6AE22C8B93}"/>
              </a:ext>
            </a:extLst>
          </p:cNvPr>
          <p:cNvSpPr>
            <a:spLocks noGrp="1"/>
          </p:cNvSpPr>
          <p:nvPr>
            <p:ph type="sldNum" sz="quarter" idx="12"/>
          </p:nvPr>
        </p:nvSpPr>
        <p:spPr/>
        <p:txBody>
          <a:bodyPr/>
          <a:lstStyle/>
          <a:p>
            <a:fld id="{9DD663D2-5A3D-4B5A-ADB9-BA4D599DC10A}" type="slidenum">
              <a:rPr lang="en-AU" smtClean="0"/>
              <a:t>‹#›</a:t>
            </a:fld>
            <a:endParaRPr lang="en-AU"/>
          </a:p>
        </p:txBody>
      </p:sp>
    </p:spTree>
    <p:extLst>
      <p:ext uri="{BB962C8B-B14F-4D97-AF65-F5344CB8AC3E}">
        <p14:creationId xmlns:p14="http://schemas.microsoft.com/office/powerpoint/2010/main" val="38500325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CC0A4C-DB02-CD3D-3016-E5E57DC42B2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96D845CF-54D7-3EB4-9EB7-2F0DA728C3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3E7AE0F8-B757-0AC0-055B-4FFD4FC079D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3CD6E8-DF6F-0CE7-8458-2EE0B00E075C}"/>
              </a:ext>
            </a:extLst>
          </p:cNvPr>
          <p:cNvSpPr>
            <a:spLocks noGrp="1"/>
          </p:cNvSpPr>
          <p:nvPr>
            <p:ph type="dt" sz="half" idx="10"/>
          </p:nvPr>
        </p:nvSpPr>
        <p:spPr/>
        <p:txBody>
          <a:bodyPr/>
          <a:lstStyle/>
          <a:p>
            <a:fld id="{DA45C3AB-0EC6-4098-A701-FC85CDD0E9DD}" type="datetimeFigureOut">
              <a:rPr lang="en-AU" smtClean="0"/>
              <a:t>26/07/2026</a:t>
            </a:fld>
            <a:endParaRPr lang="en-AU"/>
          </a:p>
        </p:txBody>
      </p:sp>
      <p:sp>
        <p:nvSpPr>
          <p:cNvPr id="6" name="Footer Placeholder 5">
            <a:extLst>
              <a:ext uri="{FF2B5EF4-FFF2-40B4-BE49-F238E27FC236}">
                <a16:creationId xmlns:a16="http://schemas.microsoft.com/office/drawing/2014/main" id="{7EDD8FF4-D0FF-D4D5-CFD5-07D10150A8F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D56DDA65-2A4F-CE2E-6297-E83785E10078}"/>
              </a:ext>
            </a:extLst>
          </p:cNvPr>
          <p:cNvSpPr>
            <a:spLocks noGrp="1"/>
          </p:cNvSpPr>
          <p:nvPr>
            <p:ph type="sldNum" sz="quarter" idx="12"/>
          </p:nvPr>
        </p:nvSpPr>
        <p:spPr/>
        <p:txBody>
          <a:bodyPr/>
          <a:lstStyle/>
          <a:p>
            <a:fld id="{9DD663D2-5A3D-4B5A-ADB9-BA4D599DC10A}" type="slidenum">
              <a:rPr lang="en-AU" smtClean="0"/>
              <a:t>‹#›</a:t>
            </a:fld>
            <a:endParaRPr lang="en-AU"/>
          </a:p>
        </p:txBody>
      </p:sp>
    </p:spTree>
    <p:extLst>
      <p:ext uri="{BB962C8B-B14F-4D97-AF65-F5344CB8AC3E}">
        <p14:creationId xmlns:p14="http://schemas.microsoft.com/office/powerpoint/2010/main" val="34176274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9C2B7C6-973F-02A0-3A88-65DDEB63C60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BD242414-6E55-9AAD-0C01-07DEA86E131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A5E6283-19DB-BBDE-B5D1-EE7BE4A9DF1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A45C3AB-0EC6-4098-A701-FC85CDD0E9DD}" type="datetimeFigureOut">
              <a:rPr lang="en-AU" smtClean="0"/>
              <a:t>26/07/2026</a:t>
            </a:fld>
            <a:endParaRPr lang="en-AU"/>
          </a:p>
        </p:txBody>
      </p:sp>
      <p:sp>
        <p:nvSpPr>
          <p:cNvPr id="5" name="Footer Placeholder 4">
            <a:extLst>
              <a:ext uri="{FF2B5EF4-FFF2-40B4-BE49-F238E27FC236}">
                <a16:creationId xmlns:a16="http://schemas.microsoft.com/office/drawing/2014/main" id="{6E5A9051-82AD-D70B-D28A-9DC1B295286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A85F1323-A1E9-F5F6-1881-6192E2C40D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D663D2-5A3D-4B5A-ADB9-BA4D599DC10A}" type="slidenum">
              <a:rPr lang="en-AU" smtClean="0"/>
              <a:t>‹#›</a:t>
            </a:fld>
            <a:endParaRPr lang="en-AU"/>
          </a:p>
        </p:txBody>
      </p:sp>
    </p:spTree>
    <p:extLst>
      <p:ext uri="{BB962C8B-B14F-4D97-AF65-F5344CB8AC3E}">
        <p14:creationId xmlns:p14="http://schemas.microsoft.com/office/powerpoint/2010/main" val="30336808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C127A00-2861-E929-5C15-08A7ED8582C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Title 1">
            <a:extLst>
              <a:ext uri="{FF2B5EF4-FFF2-40B4-BE49-F238E27FC236}">
                <a16:creationId xmlns:a16="http://schemas.microsoft.com/office/drawing/2014/main" id="{ECF63CBB-EEF1-0C70-A39C-1025DEDFFDCD}"/>
              </a:ext>
            </a:extLst>
          </p:cNvPr>
          <p:cNvSpPr>
            <a:spLocks noGrp="1"/>
          </p:cNvSpPr>
          <p:nvPr>
            <p:ph type="ctrTitle"/>
          </p:nvPr>
        </p:nvSpPr>
        <p:spPr/>
        <p:txBody>
          <a:bodyPr/>
          <a:lstStyle/>
          <a:p>
            <a:r>
              <a:rPr lang="en-AU" b="1" dirty="0"/>
              <a:t>Jacob: The Earnest Prayer </a:t>
            </a:r>
          </a:p>
        </p:txBody>
      </p:sp>
      <p:sp>
        <p:nvSpPr>
          <p:cNvPr id="3" name="Subtitle 2">
            <a:extLst>
              <a:ext uri="{FF2B5EF4-FFF2-40B4-BE49-F238E27FC236}">
                <a16:creationId xmlns:a16="http://schemas.microsoft.com/office/drawing/2014/main" id="{1E6AE7D6-AE8B-7560-B536-BB5E822B6655}"/>
              </a:ext>
            </a:extLst>
          </p:cNvPr>
          <p:cNvSpPr>
            <a:spLocks noGrp="1"/>
          </p:cNvSpPr>
          <p:nvPr>
            <p:ph type="subTitle" idx="1"/>
          </p:nvPr>
        </p:nvSpPr>
        <p:spPr/>
        <p:txBody>
          <a:bodyPr/>
          <a:lstStyle/>
          <a:p>
            <a:r>
              <a:rPr lang="en-AU" b="1" dirty="0"/>
              <a:t>Pastor: </a:t>
            </a:r>
            <a:r>
              <a:rPr lang="en-AU" b="1" dirty="0" err="1"/>
              <a:t>Kuy</a:t>
            </a:r>
            <a:r>
              <a:rPr lang="en-AU" b="1" dirty="0"/>
              <a:t> </a:t>
            </a:r>
            <a:r>
              <a:rPr lang="en-AU" b="1" dirty="0" err="1"/>
              <a:t>Hee</a:t>
            </a:r>
            <a:r>
              <a:rPr lang="en-AU" b="1" dirty="0"/>
              <a:t> Han</a:t>
            </a:r>
          </a:p>
        </p:txBody>
      </p:sp>
      <p:sp>
        <p:nvSpPr>
          <p:cNvPr id="5" name="TextBox 4">
            <a:extLst>
              <a:ext uri="{FF2B5EF4-FFF2-40B4-BE49-F238E27FC236}">
                <a16:creationId xmlns:a16="http://schemas.microsoft.com/office/drawing/2014/main" id="{99CF1877-3C68-55E3-DEB6-6776E49F2667}"/>
              </a:ext>
            </a:extLst>
          </p:cNvPr>
          <p:cNvSpPr txBox="1"/>
          <p:nvPr/>
        </p:nvSpPr>
        <p:spPr>
          <a:xfrm>
            <a:off x="10273038" y="447953"/>
            <a:ext cx="1933575" cy="369332"/>
          </a:xfrm>
          <a:prstGeom prst="rect">
            <a:avLst/>
          </a:prstGeom>
          <a:noFill/>
        </p:spPr>
        <p:txBody>
          <a:bodyPr wrap="square" rtlCol="0">
            <a:spAutoFit/>
          </a:bodyPr>
          <a:lstStyle/>
          <a:p>
            <a:r>
              <a:rPr lang="en-AU" dirty="0"/>
              <a:t>26/7/2026</a:t>
            </a:r>
          </a:p>
        </p:txBody>
      </p:sp>
    </p:spTree>
    <p:extLst>
      <p:ext uri="{BB962C8B-B14F-4D97-AF65-F5344CB8AC3E}">
        <p14:creationId xmlns:p14="http://schemas.microsoft.com/office/powerpoint/2010/main" val="2422807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9F15C-DD84-CB9B-5A74-1E90D4DFDEB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E365834-9718-0355-1271-4F8D2F1A77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D0E7E8B3-B349-0776-21CD-EF8EC4F11475}"/>
              </a:ext>
            </a:extLst>
          </p:cNvPr>
          <p:cNvSpPr>
            <a:spLocks noGrp="1"/>
          </p:cNvSpPr>
          <p:nvPr>
            <p:ph idx="1"/>
          </p:nvPr>
        </p:nvSpPr>
        <p:spPr>
          <a:xfrm>
            <a:off x="838199" y="549275"/>
            <a:ext cx="10515600" cy="4351338"/>
          </a:xfrm>
        </p:spPr>
        <p:txBody>
          <a:bodyPr>
            <a:normAutofit/>
          </a:bodyPr>
          <a:lstStyle/>
          <a:p>
            <a:pPr marL="0" indent="0" algn="ctr">
              <a:buNone/>
            </a:pPr>
            <a:r>
              <a:rPr lang="en-AU" sz="4800" dirty="0">
                <a:effectLst/>
                <a:latin typeface="Aptos" panose="020B0004020202020204" pitchFamily="34" charset="0"/>
                <a:ea typeface="Malgun Gothic" panose="020B0503020000020004" pitchFamily="34" charset="-127"/>
                <a:cs typeface="Times New Roman" panose="02020603050405020304" pitchFamily="18" charset="0"/>
              </a:rPr>
              <a:t>The Bible calls this disobedience and states that such disobedience is the reason for unhappiness.</a:t>
            </a:r>
            <a:endParaRPr lang="en-AU" sz="4800" dirty="0"/>
          </a:p>
        </p:txBody>
      </p:sp>
    </p:spTree>
    <p:extLst>
      <p:ext uri="{BB962C8B-B14F-4D97-AF65-F5344CB8AC3E}">
        <p14:creationId xmlns:p14="http://schemas.microsoft.com/office/powerpoint/2010/main" val="21556440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693515-F9E9-549A-7790-7E7E27F33FC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D64D719-C637-30CC-93C7-F25E62D3A6D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876DD115-5765-8E91-C3ED-ACDC5112FFD9}"/>
              </a:ext>
            </a:extLst>
          </p:cNvPr>
          <p:cNvSpPr>
            <a:spLocks noGrp="1"/>
          </p:cNvSpPr>
          <p:nvPr>
            <p:ph idx="1"/>
          </p:nvPr>
        </p:nvSpPr>
        <p:spPr>
          <a:xfrm>
            <a:off x="838199" y="549275"/>
            <a:ext cx="10515600" cy="4351338"/>
          </a:xfrm>
        </p:spPr>
        <p:txBody>
          <a:bodyPr>
            <a:normAutofit lnSpcReduction="10000"/>
          </a:bodyPr>
          <a:lstStyle/>
          <a:p>
            <a:pPr marL="0" indent="0" algn="ctr">
              <a:buNone/>
            </a:pPr>
            <a:r>
              <a:rPr lang="en-AU" sz="4800" dirty="0">
                <a:effectLst/>
                <a:latin typeface="Aptos" panose="020B0004020202020204" pitchFamily="34" charset="0"/>
                <a:ea typeface="Malgun Gothic" panose="020B0503020000020004" pitchFamily="34" charset="-127"/>
                <a:cs typeface="Times New Roman" panose="02020603050405020304" pitchFamily="18" charset="0"/>
              </a:rPr>
              <a:t>Abraham, Isaac, Jacob, and Joseph were patriarchs of faith. Abraham was a man of exceptional faith, and Isaac was a man of exceptional obedience. Joseph was a man who possessed both exceptional spirituality and competence. </a:t>
            </a:r>
            <a:endParaRPr lang="en-AU" sz="4800" dirty="0"/>
          </a:p>
        </p:txBody>
      </p:sp>
    </p:spTree>
    <p:extLst>
      <p:ext uri="{BB962C8B-B14F-4D97-AF65-F5344CB8AC3E}">
        <p14:creationId xmlns:p14="http://schemas.microsoft.com/office/powerpoint/2010/main" val="7911066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3E37C7-4DB6-8C19-DE02-5DF0524A006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C13AEE3-B512-5921-0047-C4F77FD5C11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CEF1180A-21BC-DD54-224E-89BAEE66A1A0}"/>
              </a:ext>
            </a:extLst>
          </p:cNvPr>
          <p:cNvSpPr>
            <a:spLocks noGrp="1"/>
          </p:cNvSpPr>
          <p:nvPr>
            <p:ph idx="1"/>
          </p:nvPr>
        </p:nvSpPr>
        <p:spPr>
          <a:xfrm>
            <a:off x="838199" y="549275"/>
            <a:ext cx="10515600" cy="4351338"/>
          </a:xfrm>
        </p:spPr>
        <p:txBody>
          <a:bodyPr>
            <a:normAutofit/>
          </a:bodyPr>
          <a:lstStyle/>
          <a:p>
            <a:pPr>
              <a:lnSpc>
                <a:spcPct val="115000"/>
              </a:lnSpc>
              <a:spcAft>
                <a:spcPts val="800"/>
              </a:spcAft>
              <a:buNone/>
            </a:pPr>
            <a:r>
              <a:rPr lang="en-AU" sz="4800" kern="100" dirty="0">
                <a:effectLst/>
                <a:latin typeface="Aptos" panose="020B0004020202020204" pitchFamily="34" charset="0"/>
                <a:ea typeface="Malgun Gothic" panose="020B0503020000020004" pitchFamily="34" charset="-127"/>
                <a:cs typeface="Times New Roman" panose="02020603050405020304" pitchFamily="18" charset="0"/>
              </a:rPr>
              <a:t>However, the way Jacob is defined is somewhat different from these three. He is commonly described as a master of cunningness. </a:t>
            </a:r>
          </a:p>
          <a:p>
            <a:pPr marL="0" indent="0" algn="ctr">
              <a:buNone/>
            </a:pPr>
            <a:endParaRPr lang="en-AU" sz="4800" dirty="0"/>
          </a:p>
        </p:txBody>
      </p:sp>
    </p:spTree>
    <p:extLst>
      <p:ext uri="{BB962C8B-B14F-4D97-AF65-F5344CB8AC3E}">
        <p14:creationId xmlns:p14="http://schemas.microsoft.com/office/powerpoint/2010/main" val="10841041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3905D7-BCE4-ED0D-4AFB-CD1B7EB79B8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49530D4-EB6E-18C7-37DD-B14502B0395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8194B3D1-2466-09B2-95AF-3D622CA91A9B}"/>
              </a:ext>
            </a:extLst>
          </p:cNvPr>
          <p:cNvSpPr>
            <a:spLocks noGrp="1"/>
          </p:cNvSpPr>
          <p:nvPr>
            <p:ph idx="1"/>
          </p:nvPr>
        </p:nvSpPr>
        <p:spPr>
          <a:xfrm>
            <a:off x="838199" y="549275"/>
            <a:ext cx="10515600" cy="4351338"/>
          </a:xfrm>
        </p:spPr>
        <p:txBody>
          <a:bodyPr>
            <a:normAutofit/>
          </a:bodyPr>
          <a:lstStyle/>
          <a:p>
            <a:pPr marL="0" indent="0" algn="ctr">
              <a:buNone/>
            </a:pPr>
            <a:r>
              <a:rPr lang="en-AU" sz="4800" dirty="0">
                <a:effectLst/>
                <a:latin typeface="Aptos" panose="020B0004020202020204" pitchFamily="34" charset="0"/>
                <a:ea typeface="Malgun Gothic" panose="020B0503020000020004" pitchFamily="34" charset="-127"/>
                <a:cs typeface="Times New Roman" panose="02020603050405020304" pitchFamily="18" charset="0"/>
              </a:rPr>
              <a:t>Jacob employs all sorts of cunning schemes to achieve what he wants by any means necessary. To steal his brother Esau's birthright, he bought it from his hungry brother by giving him red stew upon his return from hunting. </a:t>
            </a:r>
            <a:endParaRPr lang="en-AU" sz="4800" dirty="0"/>
          </a:p>
        </p:txBody>
      </p:sp>
    </p:spTree>
    <p:extLst>
      <p:ext uri="{BB962C8B-B14F-4D97-AF65-F5344CB8AC3E}">
        <p14:creationId xmlns:p14="http://schemas.microsoft.com/office/powerpoint/2010/main" val="27239024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97DA87-F12B-F0E0-801D-03D8576B4C3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E6198FD-D79A-F97B-4A8F-59390C8F22E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69C6D408-1CCA-9063-2490-F668C5A674B6}"/>
              </a:ext>
            </a:extLst>
          </p:cNvPr>
          <p:cNvSpPr>
            <a:spLocks noGrp="1"/>
          </p:cNvSpPr>
          <p:nvPr>
            <p:ph idx="1"/>
          </p:nvPr>
        </p:nvSpPr>
        <p:spPr>
          <a:xfrm>
            <a:off x="838199" y="549275"/>
            <a:ext cx="10515600" cy="4351338"/>
          </a:xfrm>
        </p:spPr>
        <p:txBody>
          <a:bodyPr>
            <a:normAutofit/>
          </a:bodyPr>
          <a:lstStyle/>
          <a:p>
            <a:pPr marL="0" indent="0" algn="ctr">
              <a:buNone/>
            </a:pPr>
            <a:r>
              <a:rPr lang="en-AU" sz="4800" dirty="0">
                <a:effectLst/>
                <a:latin typeface="Aptos" panose="020B0004020202020204" pitchFamily="34" charset="0"/>
                <a:ea typeface="Malgun Gothic" panose="020B0503020000020004" pitchFamily="34" charset="-127"/>
                <a:cs typeface="Times New Roman" panose="02020603050405020304" pitchFamily="18" charset="0"/>
              </a:rPr>
              <a:t>Later on, he deceived his father Isaac, who had gone blind, and disguised himself as Esau to receive the blessing of the firstborn. </a:t>
            </a:r>
            <a:endParaRPr lang="en-AU" sz="4800" dirty="0"/>
          </a:p>
        </p:txBody>
      </p:sp>
    </p:spTree>
    <p:extLst>
      <p:ext uri="{BB962C8B-B14F-4D97-AF65-F5344CB8AC3E}">
        <p14:creationId xmlns:p14="http://schemas.microsoft.com/office/powerpoint/2010/main" val="12236200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C349F3-7729-4EFA-DBF0-114328AFB75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AF85575-6AC0-12D2-6D64-40DC120CF4F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B38EF215-31AA-0543-29D4-1CAFB9C51D78}"/>
              </a:ext>
            </a:extLst>
          </p:cNvPr>
          <p:cNvSpPr>
            <a:spLocks noGrp="1"/>
          </p:cNvSpPr>
          <p:nvPr>
            <p:ph idx="1"/>
          </p:nvPr>
        </p:nvSpPr>
        <p:spPr>
          <a:xfrm>
            <a:off x="838199" y="549275"/>
            <a:ext cx="10515600" cy="4351338"/>
          </a:xfrm>
        </p:spPr>
        <p:txBody>
          <a:bodyPr>
            <a:normAutofit/>
          </a:bodyPr>
          <a:lstStyle/>
          <a:p>
            <a:pPr marL="0" indent="0" algn="ctr">
              <a:buNone/>
            </a:pPr>
            <a:r>
              <a:rPr lang="en-AU" sz="4800" dirty="0">
                <a:effectLst/>
                <a:latin typeface="Aptos" panose="020B0004020202020204" pitchFamily="34" charset="0"/>
                <a:ea typeface="Malgun Gothic" panose="020B0503020000020004" pitchFamily="34" charset="-127"/>
                <a:cs typeface="Times New Roman" panose="02020603050405020304" pitchFamily="18" charset="0"/>
              </a:rPr>
              <a:t>When Esau became enraged by this and intended to kill Jacob, Jacob fled to his uncle Laban's house.</a:t>
            </a:r>
            <a:endParaRPr lang="en-AU" sz="4800" dirty="0"/>
          </a:p>
        </p:txBody>
      </p:sp>
    </p:spTree>
    <p:extLst>
      <p:ext uri="{BB962C8B-B14F-4D97-AF65-F5344CB8AC3E}">
        <p14:creationId xmlns:p14="http://schemas.microsoft.com/office/powerpoint/2010/main" val="1779161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BBBBDC-C931-107E-7EA7-65E5E5716FEE}"/>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0F67810-3E1B-0E9B-751F-6ADA2BD8D65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FE72F2C0-03C7-9A1D-0F7F-7358043C763C}"/>
              </a:ext>
            </a:extLst>
          </p:cNvPr>
          <p:cNvSpPr>
            <a:spLocks noGrp="1"/>
          </p:cNvSpPr>
          <p:nvPr>
            <p:ph idx="1"/>
          </p:nvPr>
        </p:nvSpPr>
        <p:spPr>
          <a:xfrm>
            <a:off x="838199" y="549275"/>
            <a:ext cx="10515600" cy="4351338"/>
          </a:xfrm>
        </p:spPr>
        <p:txBody>
          <a:bodyPr>
            <a:normAutofit/>
          </a:bodyPr>
          <a:lstStyle/>
          <a:p>
            <a:pPr marL="0" indent="0" algn="ctr">
              <a:buNone/>
            </a:pPr>
            <a:r>
              <a:rPr lang="en-AU" sz="4800" dirty="0">
                <a:effectLst/>
                <a:latin typeface="Aptos" panose="020B0004020202020204" pitchFamily="34" charset="0"/>
                <a:ea typeface="Malgun Gothic" panose="020B0503020000020004" pitchFamily="34" charset="-127"/>
                <a:cs typeface="Times New Roman" panose="02020603050405020304" pitchFamily="18" charset="0"/>
              </a:rPr>
              <a:t>While fleeing, he slept outdoors in a field in Bethel. Then, angels of God appeared to him in a dream. Jacob received a great blessing, that all the families of the earth will be blessed through him and his descendants. </a:t>
            </a:r>
            <a:endParaRPr lang="en-AU" sz="4800" dirty="0"/>
          </a:p>
        </p:txBody>
      </p:sp>
    </p:spTree>
    <p:extLst>
      <p:ext uri="{BB962C8B-B14F-4D97-AF65-F5344CB8AC3E}">
        <p14:creationId xmlns:p14="http://schemas.microsoft.com/office/powerpoint/2010/main" val="17718502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DF481D-C649-DEE9-1ABA-A68BB9BC3F6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6EA4CD99-B59A-DED6-3A5A-857848B7D63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E52E0D94-7B3B-17DE-1D3B-226D0D1614B2}"/>
              </a:ext>
            </a:extLst>
          </p:cNvPr>
          <p:cNvSpPr>
            <a:spLocks noGrp="1"/>
          </p:cNvSpPr>
          <p:nvPr>
            <p:ph idx="1"/>
          </p:nvPr>
        </p:nvSpPr>
        <p:spPr>
          <a:xfrm>
            <a:off x="838199" y="549275"/>
            <a:ext cx="10515600" cy="4351338"/>
          </a:xfrm>
        </p:spPr>
        <p:txBody>
          <a:bodyPr>
            <a:normAutofit/>
          </a:bodyPr>
          <a:lstStyle/>
          <a:p>
            <a:pPr>
              <a:lnSpc>
                <a:spcPct val="115000"/>
              </a:lnSpc>
              <a:spcAft>
                <a:spcPts val="800"/>
              </a:spcAft>
              <a:buNone/>
            </a:pPr>
            <a:r>
              <a:rPr lang="en-AU" sz="4800" kern="100" dirty="0">
                <a:effectLst/>
                <a:latin typeface="Aptos" panose="020B0004020202020204" pitchFamily="34" charset="0"/>
                <a:ea typeface="Malgun Gothic" panose="020B0503020000020004" pitchFamily="34" charset="-127"/>
                <a:cs typeface="Times New Roman" panose="02020603050405020304" pitchFamily="18" charset="0"/>
              </a:rPr>
              <a:t>After waking, Jacob took the stone he had used as a pillow, set it up as a pillar, and poured oil upon it, making a deal with God in this way:</a:t>
            </a:r>
          </a:p>
          <a:p>
            <a:pPr marL="0" indent="0" algn="ctr">
              <a:buNone/>
            </a:pPr>
            <a:endParaRPr lang="en-AU" sz="4800" dirty="0"/>
          </a:p>
        </p:txBody>
      </p:sp>
    </p:spTree>
    <p:extLst>
      <p:ext uri="{BB962C8B-B14F-4D97-AF65-F5344CB8AC3E}">
        <p14:creationId xmlns:p14="http://schemas.microsoft.com/office/powerpoint/2010/main" val="52610565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154BA5-97CD-ACC7-3987-0D0BE46DD47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7BBE810-B787-8C95-F3F6-6DFBB734404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3046C64A-EFB0-2A3D-9A67-002281F5AE25}"/>
              </a:ext>
            </a:extLst>
          </p:cNvPr>
          <p:cNvSpPr>
            <a:spLocks noGrp="1"/>
          </p:cNvSpPr>
          <p:nvPr>
            <p:ph idx="1"/>
          </p:nvPr>
        </p:nvSpPr>
        <p:spPr>
          <a:xfrm>
            <a:off x="838199" y="549275"/>
            <a:ext cx="10515600" cy="4351338"/>
          </a:xfrm>
        </p:spPr>
        <p:txBody>
          <a:bodyPr>
            <a:normAutofit fontScale="85000" lnSpcReduction="10000"/>
          </a:bodyPr>
          <a:lstStyle/>
          <a:p>
            <a:pPr>
              <a:lnSpc>
                <a:spcPct val="115000"/>
              </a:lnSpc>
              <a:spcAft>
                <a:spcPts val="800"/>
              </a:spcAft>
              <a:buNone/>
            </a:pPr>
            <a:r>
              <a:rPr lang="en-AU" sz="4800" kern="100" dirty="0">
                <a:effectLst/>
                <a:latin typeface="Aptos" panose="020B0004020202020204" pitchFamily="34" charset="0"/>
                <a:ea typeface="Malgun Gothic" panose="020B0503020000020004" pitchFamily="34" charset="-127"/>
                <a:cs typeface="Times New Roman" panose="02020603050405020304" pitchFamily="18" charset="0"/>
              </a:rPr>
              <a:t>“If God will be with me and will watch over me on this journey I am taking and will give me food to eat and clothes to wear so that I return safely to my father’s household, then the Lord will be my God and all that you give me I will give you a tenth.”</a:t>
            </a:r>
          </a:p>
          <a:p>
            <a:pPr marL="0" indent="0" algn="ctr">
              <a:buNone/>
            </a:pPr>
            <a:endParaRPr lang="en-AU" sz="4800" dirty="0"/>
          </a:p>
        </p:txBody>
      </p:sp>
    </p:spTree>
    <p:extLst>
      <p:ext uri="{BB962C8B-B14F-4D97-AF65-F5344CB8AC3E}">
        <p14:creationId xmlns:p14="http://schemas.microsoft.com/office/powerpoint/2010/main" val="28392137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591927-35D0-2A06-B910-CF486D3AB1F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4109B24-0C1D-8A6B-1BE2-3CCC0AF5779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97A902F5-24E6-CA74-64EE-2A6B0CD10409}"/>
              </a:ext>
            </a:extLst>
          </p:cNvPr>
          <p:cNvSpPr>
            <a:spLocks noGrp="1"/>
          </p:cNvSpPr>
          <p:nvPr>
            <p:ph idx="1"/>
          </p:nvPr>
        </p:nvSpPr>
        <p:spPr>
          <a:xfrm>
            <a:off x="838199" y="549275"/>
            <a:ext cx="10515600" cy="4351338"/>
          </a:xfrm>
        </p:spPr>
        <p:txBody>
          <a:bodyPr>
            <a:normAutofit lnSpcReduction="10000"/>
          </a:bodyPr>
          <a:lstStyle/>
          <a:p>
            <a:pPr>
              <a:lnSpc>
                <a:spcPct val="115000"/>
              </a:lnSpc>
              <a:spcAft>
                <a:spcPts val="800"/>
              </a:spcAft>
              <a:buNone/>
            </a:pPr>
            <a:r>
              <a:rPr lang="en-AU" sz="4800" kern="100" dirty="0">
                <a:effectLst/>
                <a:latin typeface="Aptos" panose="020B0004020202020204" pitchFamily="34" charset="0"/>
                <a:ea typeface="Malgun Gothic" panose="020B0503020000020004" pitchFamily="34" charset="-127"/>
                <a:cs typeface="Times New Roman" panose="02020603050405020304" pitchFamily="18" charset="0"/>
              </a:rPr>
              <a:t>Even in this moving moment of meeting God's angels and receiving a promise of great blessing, Jacob did not overlook the benefits he needed to secure for himself.</a:t>
            </a:r>
          </a:p>
          <a:p>
            <a:pPr marL="0" indent="0" algn="ctr">
              <a:buNone/>
            </a:pPr>
            <a:endParaRPr lang="en-AU" sz="4800" dirty="0"/>
          </a:p>
        </p:txBody>
      </p:sp>
    </p:spTree>
    <p:extLst>
      <p:ext uri="{BB962C8B-B14F-4D97-AF65-F5344CB8AC3E}">
        <p14:creationId xmlns:p14="http://schemas.microsoft.com/office/powerpoint/2010/main" val="3411241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7BA5A23-E434-1570-C931-E18AD6482C7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E3D027B0-9206-27F2-9F00-677DC7ABB7F6}"/>
              </a:ext>
            </a:extLst>
          </p:cNvPr>
          <p:cNvSpPr>
            <a:spLocks noGrp="1"/>
          </p:cNvSpPr>
          <p:nvPr>
            <p:ph idx="1"/>
          </p:nvPr>
        </p:nvSpPr>
        <p:spPr>
          <a:xfrm>
            <a:off x="838199" y="549275"/>
            <a:ext cx="10515600" cy="4351338"/>
          </a:xfrm>
        </p:spPr>
        <p:txBody>
          <a:bodyPr>
            <a:normAutofit/>
          </a:bodyPr>
          <a:lstStyle/>
          <a:p>
            <a:pPr marL="0" indent="0" algn="ctr">
              <a:buNone/>
            </a:pPr>
            <a:r>
              <a:rPr lang="en-AU" sz="4800" dirty="0">
                <a:effectLst/>
                <a:latin typeface="Aptos" panose="020B0004020202020204" pitchFamily="34" charset="0"/>
                <a:ea typeface="Malgun Gothic" panose="020B0503020000020004" pitchFamily="34" charset="-127"/>
                <a:cs typeface="Times New Roman" panose="02020603050405020304" pitchFamily="18" charset="0"/>
              </a:rPr>
              <a:t>Have you ever tried making pottery? The most important step when making pottery is preparing good clay. If even a single small stone gets into the clay, the pottery will crack when fired at high temperatures. </a:t>
            </a:r>
            <a:endParaRPr lang="en-AU" sz="4800" dirty="0"/>
          </a:p>
        </p:txBody>
      </p:sp>
    </p:spTree>
    <p:extLst>
      <p:ext uri="{BB962C8B-B14F-4D97-AF65-F5344CB8AC3E}">
        <p14:creationId xmlns:p14="http://schemas.microsoft.com/office/powerpoint/2010/main" val="96699192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7396C7-92E8-B53A-B308-51839E42998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61D9D1B-2E8E-31C0-B0D8-C3FDEA812BF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994AE192-1DAC-A02B-3F01-811ACE6D065D}"/>
              </a:ext>
            </a:extLst>
          </p:cNvPr>
          <p:cNvSpPr>
            <a:spLocks noGrp="1"/>
          </p:cNvSpPr>
          <p:nvPr>
            <p:ph idx="1"/>
          </p:nvPr>
        </p:nvSpPr>
        <p:spPr>
          <a:xfrm>
            <a:off x="838199" y="549275"/>
            <a:ext cx="10515600" cy="4351338"/>
          </a:xfrm>
        </p:spPr>
        <p:txBody>
          <a:bodyPr>
            <a:normAutofit/>
          </a:bodyPr>
          <a:lstStyle/>
          <a:p>
            <a:pPr marL="0" indent="0" algn="ctr">
              <a:buNone/>
            </a:pPr>
            <a:r>
              <a:rPr lang="en-AU" sz="4800" dirty="0">
                <a:effectLst/>
                <a:latin typeface="Aptos" panose="020B0004020202020204" pitchFamily="34" charset="0"/>
                <a:ea typeface="Malgun Gothic" panose="020B0503020000020004" pitchFamily="34" charset="-127"/>
                <a:cs typeface="Times New Roman" panose="02020603050405020304" pitchFamily="18" charset="0"/>
              </a:rPr>
              <a:t>Wouldn't it make you feel more comfortable and improve your relationship if you treated each other to a meal unconditionally? </a:t>
            </a:r>
            <a:endParaRPr lang="en-AU" sz="4800" dirty="0"/>
          </a:p>
        </p:txBody>
      </p:sp>
    </p:spTree>
    <p:extLst>
      <p:ext uri="{BB962C8B-B14F-4D97-AF65-F5344CB8AC3E}">
        <p14:creationId xmlns:p14="http://schemas.microsoft.com/office/powerpoint/2010/main" val="241710968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2B5041-A8EF-8AF8-B503-0CA1D11B741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473FEB7-8079-1D87-8FC5-6DC0C7F80AF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B62E66B3-F9E7-8369-D1C8-B1AB6DD399E9}"/>
              </a:ext>
            </a:extLst>
          </p:cNvPr>
          <p:cNvSpPr>
            <a:spLocks noGrp="1"/>
          </p:cNvSpPr>
          <p:nvPr>
            <p:ph idx="1"/>
          </p:nvPr>
        </p:nvSpPr>
        <p:spPr>
          <a:xfrm>
            <a:off x="838199" y="549275"/>
            <a:ext cx="10515600" cy="4351338"/>
          </a:xfrm>
        </p:spPr>
        <p:txBody>
          <a:bodyPr>
            <a:normAutofit lnSpcReduction="10000"/>
          </a:bodyPr>
          <a:lstStyle/>
          <a:p>
            <a:pPr>
              <a:lnSpc>
                <a:spcPct val="115000"/>
              </a:lnSpc>
              <a:spcAft>
                <a:spcPts val="800"/>
              </a:spcAft>
              <a:buNone/>
            </a:pPr>
            <a:r>
              <a:rPr lang="en-AU" sz="4800" kern="100" dirty="0">
                <a:effectLst/>
                <a:latin typeface="Aptos" panose="020B0004020202020204" pitchFamily="34" charset="0"/>
                <a:ea typeface="Malgun Gothic" panose="020B0503020000020004" pitchFamily="34" charset="-127"/>
                <a:cs typeface="Times New Roman" panose="02020603050405020304" pitchFamily="18" charset="0"/>
              </a:rPr>
              <a:t>If you were to pay for a meal by saying things like, "I treated you to a $20 meal last time, and you treated me to a $15 one," would you really enjoy eating with that person?</a:t>
            </a:r>
          </a:p>
          <a:p>
            <a:pPr marL="0" indent="0" algn="ctr">
              <a:buNone/>
            </a:pPr>
            <a:endParaRPr lang="en-AU" sz="4800" dirty="0"/>
          </a:p>
        </p:txBody>
      </p:sp>
    </p:spTree>
    <p:extLst>
      <p:ext uri="{BB962C8B-B14F-4D97-AF65-F5344CB8AC3E}">
        <p14:creationId xmlns:p14="http://schemas.microsoft.com/office/powerpoint/2010/main" val="300990763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BC6B06-F607-238B-3AF4-B088EC3409D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AE6E2A6-9A0D-7D1A-500A-375A7A2B5DC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9BB3A848-6A78-102A-B115-C949BBC701F9}"/>
              </a:ext>
            </a:extLst>
          </p:cNvPr>
          <p:cNvSpPr>
            <a:spLocks noGrp="1"/>
          </p:cNvSpPr>
          <p:nvPr>
            <p:ph idx="1"/>
          </p:nvPr>
        </p:nvSpPr>
        <p:spPr>
          <a:xfrm>
            <a:off x="838199" y="549275"/>
            <a:ext cx="10515600" cy="4351338"/>
          </a:xfrm>
        </p:spPr>
        <p:txBody>
          <a:bodyPr>
            <a:normAutofit fontScale="92500" lnSpcReduction="20000"/>
          </a:bodyPr>
          <a:lstStyle/>
          <a:p>
            <a:pPr>
              <a:lnSpc>
                <a:spcPct val="115000"/>
              </a:lnSpc>
              <a:spcAft>
                <a:spcPts val="800"/>
              </a:spcAft>
              <a:buNone/>
            </a:pPr>
            <a:r>
              <a:rPr lang="en-AU" sz="4800" kern="100" dirty="0">
                <a:effectLst/>
                <a:latin typeface="Aptos" panose="020B0004020202020204" pitchFamily="34" charset="0"/>
                <a:ea typeface="Malgun Gothic" panose="020B0503020000020004" pitchFamily="34" charset="-127"/>
                <a:cs typeface="Times New Roman" panose="02020603050405020304" pitchFamily="18" charset="0"/>
              </a:rPr>
              <a:t>Many petty scenes like this came up in Jacob’s life. He is far from the wonderful man of God that we imagine. Nevertheless, whenever a crisis came into Jacob's life, God met with him. And, He protected his life.</a:t>
            </a:r>
          </a:p>
          <a:p>
            <a:pPr marL="0" indent="0" algn="ctr">
              <a:buNone/>
            </a:pPr>
            <a:endParaRPr lang="en-AU" sz="4800" dirty="0"/>
          </a:p>
        </p:txBody>
      </p:sp>
    </p:spTree>
    <p:extLst>
      <p:ext uri="{BB962C8B-B14F-4D97-AF65-F5344CB8AC3E}">
        <p14:creationId xmlns:p14="http://schemas.microsoft.com/office/powerpoint/2010/main" val="142270258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6EEEA5-8889-8D9C-38E1-CBA63A79F17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41ECE9D-5469-1384-3C52-50FEE5D396A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F32AE60F-F04F-0D76-4412-8DC8B7590BF6}"/>
              </a:ext>
            </a:extLst>
          </p:cNvPr>
          <p:cNvSpPr>
            <a:spLocks noGrp="1"/>
          </p:cNvSpPr>
          <p:nvPr>
            <p:ph idx="1"/>
          </p:nvPr>
        </p:nvSpPr>
        <p:spPr>
          <a:xfrm>
            <a:off x="838199" y="549275"/>
            <a:ext cx="10515600" cy="4351338"/>
          </a:xfrm>
        </p:spPr>
        <p:txBody>
          <a:bodyPr>
            <a:normAutofit/>
          </a:bodyPr>
          <a:lstStyle/>
          <a:p>
            <a:pPr marL="0" indent="0" algn="ctr">
              <a:buNone/>
            </a:pPr>
            <a:r>
              <a:rPr lang="en-AU" sz="4800" dirty="0">
                <a:effectLst/>
                <a:latin typeface="Aptos" panose="020B0004020202020204" pitchFamily="34" charset="0"/>
                <a:ea typeface="Malgun Gothic" panose="020B0503020000020004" pitchFamily="34" charset="-127"/>
                <a:cs typeface="Times New Roman" panose="02020603050405020304" pitchFamily="18" charset="0"/>
              </a:rPr>
              <a:t>When we compare Abraham, Isaac, Jacob, and Joseph with each other, Jacob is the one who seems the easiest to deal with. Most of us are just like Jacob—we are also greedy, and feel lots of envy and jealousy. </a:t>
            </a:r>
            <a:endParaRPr lang="en-AU" sz="4800" dirty="0"/>
          </a:p>
        </p:txBody>
      </p:sp>
    </p:spTree>
    <p:extLst>
      <p:ext uri="{BB962C8B-B14F-4D97-AF65-F5344CB8AC3E}">
        <p14:creationId xmlns:p14="http://schemas.microsoft.com/office/powerpoint/2010/main" val="43561919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F5B7C7-E648-253A-E6BC-3A0D37A7177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7F2FFC8-839B-C6B5-DD77-C2C5705B165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6CB5C8A3-8234-CACA-44E0-B54C399A694E}"/>
              </a:ext>
            </a:extLst>
          </p:cNvPr>
          <p:cNvSpPr>
            <a:spLocks noGrp="1"/>
          </p:cNvSpPr>
          <p:nvPr>
            <p:ph idx="1"/>
          </p:nvPr>
        </p:nvSpPr>
        <p:spPr>
          <a:xfrm>
            <a:off x="838199" y="549275"/>
            <a:ext cx="10515600" cy="4351338"/>
          </a:xfrm>
        </p:spPr>
        <p:txBody>
          <a:bodyPr>
            <a:normAutofit/>
          </a:bodyPr>
          <a:lstStyle/>
          <a:p>
            <a:pPr>
              <a:lnSpc>
                <a:spcPct val="115000"/>
              </a:lnSpc>
              <a:spcAft>
                <a:spcPts val="800"/>
              </a:spcAft>
              <a:buNone/>
            </a:pPr>
            <a:r>
              <a:rPr lang="en-AU" sz="4800" kern="100" dirty="0">
                <a:effectLst/>
                <a:latin typeface="Aptos" panose="020B0004020202020204" pitchFamily="34" charset="0"/>
                <a:ea typeface="Malgun Gothic" panose="020B0503020000020004" pitchFamily="34" charset="-127"/>
                <a:cs typeface="Times New Roman" panose="02020603050405020304" pitchFamily="18" charset="0"/>
              </a:rPr>
              <a:t>Our bodies react first to immediate gains. However, if we look deeply into Jacob's life, he is not as easy a target as we think.</a:t>
            </a:r>
          </a:p>
          <a:p>
            <a:pPr marL="0" indent="0" algn="ctr">
              <a:buNone/>
            </a:pPr>
            <a:endParaRPr lang="en-AU" sz="4800" dirty="0"/>
          </a:p>
        </p:txBody>
      </p:sp>
    </p:spTree>
    <p:extLst>
      <p:ext uri="{BB962C8B-B14F-4D97-AF65-F5344CB8AC3E}">
        <p14:creationId xmlns:p14="http://schemas.microsoft.com/office/powerpoint/2010/main" val="218064852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4276EB-E9F7-754E-6AB8-5B9C46A0425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2F6A2CD-E253-7D85-8A55-6F41FBA13EF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776C204B-EDA0-AE57-C98B-BF2FD3D03261}"/>
              </a:ext>
            </a:extLst>
          </p:cNvPr>
          <p:cNvSpPr>
            <a:spLocks noGrp="1"/>
          </p:cNvSpPr>
          <p:nvPr>
            <p:ph idx="1"/>
          </p:nvPr>
        </p:nvSpPr>
        <p:spPr>
          <a:xfrm>
            <a:off x="838199" y="549275"/>
            <a:ext cx="10515600" cy="4351338"/>
          </a:xfrm>
        </p:spPr>
        <p:txBody>
          <a:bodyPr>
            <a:normAutofit lnSpcReduction="10000"/>
          </a:bodyPr>
          <a:lstStyle/>
          <a:p>
            <a:pPr>
              <a:lnSpc>
                <a:spcPct val="115000"/>
              </a:lnSpc>
              <a:spcAft>
                <a:spcPts val="800"/>
              </a:spcAft>
              <a:buNone/>
            </a:pPr>
            <a:r>
              <a:rPr lang="en-AU" sz="4800" kern="100" dirty="0">
                <a:effectLst/>
                <a:latin typeface="Aptos" panose="020B0004020202020204" pitchFamily="34" charset="0"/>
                <a:ea typeface="Malgun Gothic" panose="020B0503020000020004" pitchFamily="34" charset="-127"/>
                <a:cs typeface="Times New Roman" panose="02020603050405020304" pitchFamily="18" charset="0"/>
              </a:rPr>
              <a:t>Jacob certainly had many flaws. However, there was a strength that covered all of his shortcomings. That was the flexibility of faith that was felt whenever God touched him.</a:t>
            </a:r>
          </a:p>
          <a:p>
            <a:pPr marL="0" indent="0" algn="ctr">
              <a:buNone/>
            </a:pPr>
            <a:endParaRPr lang="en-AU" sz="4800" dirty="0"/>
          </a:p>
        </p:txBody>
      </p:sp>
    </p:spTree>
    <p:extLst>
      <p:ext uri="{BB962C8B-B14F-4D97-AF65-F5344CB8AC3E}">
        <p14:creationId xmlns:p14="http://schemas.microsoft.com/office/powerpoint/2010/main" val="52689478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C4D15-D61E-62AE-E106-835F958E3EC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17F41F7-4A9D-69FD-9E63-AD180835B5C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7E0935B0-D5F7-6D2B-7FD2-C727E4DCEE26}"/>
              </a:ext>
            </a:extLst>
          </p:cNvPr>
          <p:cNvSpPr>
            <a:spLocks noGrp="1"/>
          </p:cNvSpPr>
          <p:nvPr>
            <p:ph idx="1"/>
          </p:nvPr>
        </p:nvSpPr>
        <p:spPr>
          <a:xfrm>
            <a:off x="838199" y="549275"/>
            <a:ext cx="10515600" cy="4351338"/>
          </a:xfrm>
        </p:spPr>
        <p:txBody>
          <a:bodyPr>
            <a:normAutofit/>
          </a:bodyPr>
          <a:lstStyle/>
          <a:p>
            <a:pPr marL="0" indent="0" algn="ctr">
              <a:buNone/>
            </a:pPr>
            <a:r>
              <a:rPr lang="en-AU" sz="4800" dirty="0">
                <a:effectLst/>
                <a:latin typeface="Aptos" panose="020B0004020202020204" pitchFamily="34" charset="0"/>
                <a:ea typeface="Malgun Gothic" panose="020B0503020000020004" pitchFamily="34" charset="-127"/>
                <a:cs typeface="Times New Roman" panose="02020603050405020304" pitchFamily="18" charset="0"/>
              </a:rPr>
              <a:t>The greater the greed, the greater the stubbornness. A greedy person does not listen well to others. Furthermore, they are not good at sacrifice and devotion. </a:t>
            </a:r>
            <a:endParaRPr lang="en-AU" sz="4800" dirty="0"/>
          </a:p>
        </p:txBody>
      </p:sp>
    </p:spTree>
    <p:extLst>
      <p:ext uri="{BB962C8B-B14F-4D97-AF65-F5344CB8AC3E}">
        <p14:creationId xmlns:p14="http://schemas.microsoft.com/office/powerpoint/2010/main" val="10786193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EFEE7-5664-E9E1-B292-B74BAC77A65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B43FCD7-220D-C3FF-B928-F37A8EB5C52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ED998A4E-B176-216C-E437-D7D977FD8369}"/>
              </a:ext>
            </a:extLst>
          </p:cNvPr>
          <p:cNvSpPr>
            <a:spLocks noGrp="1"/>
          </p:cNvSpPr>
          <p:nvPr>
            <p:ph idx="1"/>
          </p:nvPr>
        </p:nvSpPr>
        <p:spPr>
          <a:xfrm>
            <a:off x="838199" y="549275"/>
            <a:ext cx="10515600" cy="4351338"/>
          </a:xfrm>
        </p:spPr>
        <p:txBody>
          <a:bodyPr>
            <a:normAutofit/>
          </a:bodyPr>
          <a:lstStyle/>
          <a:p>
            <a:pPr>
              <a:lnSpc>
                <a:spcPct val="115000"/>
              </a:lnSpc>
              <a:spcAft>
                <a:spcPts val="800"/>
              </a:spcAft>
              <a:buNone/>
            </a:pPr>
            <a:r>
              <a:rPr lang="en-AU" sz="4800" kern="100" dirty="0">
                <a:effectLst/>
                <a:latin typeface="Aptos" panose="020B0004020202020204" pitchFamily="34" charset="0"/>
                <a:ea typeface="Malgun Gothic" panose="020B0503020000020004" pitchFamily="34" charset="-127"/>
                <a:cs typeface="Times New Roman" panose="02020603050405020304" pitchFamily="18" charset="0"/>
              </a:rPr>
              <a:t>They live with the mindset that, "If I gave you one thing, you must give me one thing in return; that is the only way to be fair."</a:t>
            </a:r>
          </a:p>
          <a:p>
            <a:pPr marL="0" indent="0" algn="ctr">
              <a:buNone/>
            </a:pPr>
            <a:endParaRPr lang="en-AU" sz="4800" dirty="0"/>
          </a:p>
        </p:txBody>
      </p:sp>
    </p:spTree>
    <p:extLst>
      <p:ext uri="{BB962C8B-B14F-4D97-AF65-F5344CB8AC3E}">
        <p14:creationId xmlns:p14="http://schemas.microsoft.com/office/powerpoint/2010/main" val="255995914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91B8DF-B3FA-26FC-619A-337725DA2E7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BFC527D-248B-772B-9F92-CB19E8471D2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C3E618AB-FDD0-0DFD-3937-EB115992729E}"/>
              </a:ext>
            </a:extLst>
          </p:cNvPr>
          <p:cNvSpPr>
            <a:spLocks noGrp="1"/>
          </p:cNvSpPr>
          <p:nvPr>
            <p:ph idx="1"/>
          </p:nvPr>
        </p:nvSpPr>
        <p:spPr>
          <a:xfrm>
            <a:off x="838199" y="549275"/>
            <a:ext cx="10515600" cy="4351338"/>
          </a:xfrm>
        </p:spPr>
        <p:txBody>
          <a:bodyPr>
            <a:normAutofit fontScale="92500"/>
          </a:bodyPr>
          <a:lstStyle/>
          <a:p>
            <a:pPr>
              <a:lnSpc>
                <a:spcPct val="115000"/>
              </a:lnSpc>
              <a:spcAft>
                <a:spcPts val="800"/>
              </a:spcAft>
              <a:buNone/>
            </a:pPr>
            <a:r>
              <a:rPr lang="en-US" sz="4800" kern="100" dirty="0">
                <a:effectLst/>
                <a:latin typeface="Aptos" panose="020B0004020202020204" pitchFamily="34" charset="0"/>
                <a:ea typeface="Malgun Gothic" panose="020B0503020000020004" pitchFamily="34" charset="-127"/>
                <a:cs typeface="Times New Roman" panose="02020603050405020304" pitchFamily="18" charset="0"/>
              </a:rPr>
              <a:t>Living like this means one won't suffer any losses, but it is truly lonely and difficult. And you also end up tormenting yourself by constantly worrying that someone might cause you harm.</a:t>
            </a:r>
            <a:endParaRPr lang="en-AU" sz="4800" kern="100" dirty="0">
              <a:effectLst/>
              <a:latin typeface="Aptos" panose="020B0004020202020204" pitchFamily="34" charset="0"/>
              <a:ea typeface="Malgun Gothic" panose="020B0503020000020004" pitchFamily="34" charset="-127"/>
              <a:cs typeface="Times New Roman" panose="02020603050405020304" pitchFamily="18" charset="0"/>
            </a:endParaRPr>
          </a:p>
          <a:p>
            <a:pPr marL="0" indent="0" algn="ctr">
              <a:buNone/>
            </a:pPr>
            <a:endParaRPr lang="en-AU" sz="4800" dirty="0"/>
          </a:p>
        </p:txBody>
      </p:sp>
    </p:spTree>
    <p:extLst>
      <p:ext uri="{BB962C8B-B14F-4D97-AF65-F5344CB8AC3E}">
        <p14:creationId xmlns:p14="http://schemas.microsoft.com/office/powerpoint/2010/main" val="11380192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91E2B7-E7CC-8C11-6FC7-00F5E41FA1BD}"/>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EF23120-8DEC-141C-1DD1-9852B9D4125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1BA8B5D5-BB68-C545-25ED-B561E5F5ED10}"/>
              </a:ext>
            </a:extLst>
          </p:cNvPr>
          <p:cNvSpPr>
            <a:spLocks noGrp="1"/>
          </p:cNvSpPr>
          <p:nvPr>
            <p:ph idx="1"/>
          </p:nvPr>
        </p:nvSpPr>
        <p:spPr>
          <a:xfrm>
            <a:off x="838199" y="549275"/>
            <a:ext cx="10515600" cy="4351338"/>
          </a:xfrm>
        </p:spPr>
        <p:txBody>
          <a:bodyPr>
            <a:normAutofit/>
          </a:bodyPr>
          <a:lstStyle/>
          <a:p>
            <a:pPr marL="0" indent="0" algn="ctr">
              <a:buNone/>
            </a:pPr>
            <a:r>
              <a:rPr lang="en-US" sz="4800" dirty="0">
                <a:effectLst/>
                <a:latin typeface="Aptos" panose="020B0004020202020204" pitchFamily="34" charset="0"/>
                <a:ea typeface="Malgun Gothic" panose="020B0503020000020004" pitchFamily="34" charset="-127"/>
                <a:cs typeface="Times New Roman" panose="02020603050405020304" pitchFamily="18" charset="0"/>
              </a:rPr>
              <a:t>Jacob was clearly a greedy man. However, he was not someone who was greedy without thinking. Although this expressions may sound contradictory, Jacob possessed a holy greed. </a:t>
            </a:r>
            <a:endParaRPr lang="en-AU" sz="4800" dirty="0"/>
          </a:p>
        </p:txBody>
      </p:sp>
    </p:spTree>
    <p:extLst>
      <p:ext uri="{BB962C8B-B14F-4D97-AF65-F5344CB8AC3E}">
        <p14:creationId xmlns:p14="http://schemas.microsoft.com/office/powerpoint/2010/main" val="13548362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F2047C-0A67-9CED-AD46-F69528919FD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1E5BBBC2-11BB-224B-386F-F403192AF84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6E578D67-40E2-3364-248F-D2E4F7C134E6}"/>
              </a:ext>
            </a:extLst>
          </p:cNvPr>
          <p:cNvSpPr>
            <a:spLocks noGrp="1"/>
          </p:cNvSpPr>
          <p:nvPr>
            <p:ph idx="1"/>
          </p:nvPr>
        </p:nvSpPr>
        <p:spPr>
          <a:xfrm>
            <a:off x="838199" y="549275"/>
            <a:ext cx="10515600" cy="4351338"/>
          </a:xfrm>
        </p:spPr>
        <p:txBody>
          <a:bodyPr>
            <a:normAutofit/>
          </a:bodyPr>
          <a:lstStyle/>
          <a:p>
            <a:pPr>
              <a:lnSpc>
                <a:spcPct val="115000"/>
              </a:lnSpc>
              <a:spcAft>
                <a:spcPts val="800"/>
              </a:spcAft>
              <a:buNone/>
            </a:pPr>
            <a:r>
              <a:rPr lang="en-AU" sz="4800" kern="100" dirty="0">
                <a:effectLst/>
                <a:latin typeface="Aptos" panose="020B0004020202020204" pitchFamily="34" charset="0"/>
                <a:ea typeface="Malgun Gothic" panose="020B0503020000020004" pitchFamily="34" charset="-127"/>
                <a:cs typeface="Times New Roman" panose="02020603050405020304" pitchFamily="18" charset="0"/>
              </a:rPr>
              <a:t>Hence the first step to this work is to dissolve the clay in water to make a thin clay slip. Then, you pour the clay slip onto a sieve with a very fine mesh.</a:t>
            </a:r>
          </a:p>
          <a:p>
            <a:pPr marL="0" indent="0" algn="ctr">
              <a:buNone/>
            </a:pPr>
            <a:endParaRPr lang="en-AU" sz="4800" dirty="0"/>
          </a:p>
        </p:txBody>
      </p:sp>
    </p:spTree>
    <p:extLst>
      <p:ext uri="{BB962C8B-B14F-4D97-AF65-F5344CB8AC3E}">
        <p14:creationId xmlns:p14="http://schemas.microsoft.com/office/powerpoint/2010/main" val="19613814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A785E4-7B8F-2763-B934-0782F1584B3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43FBD47-FA21-F709-AC20-68E54E6B561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1C05A18F-ED58-EB3A-AE47-83738EBD687B}"/>
              </a:ext>
            </a:extLst>
          </p:cNvPr>
          <p:cNvSpPr>
            <a:spLocks noGrp="1"/>
          </p:cNvSpPr>
          <p:nvPr>
            <p:ph idx="1"/>
          </p:nvPr>
        </p:nvSpPr>
        <p:spPr>
          <a:xfrm>
            <a:off x="838199" y="549275"/>
            <a:ext cx="10515600" cy="4351338"/>
          </a:xfrm>
        </p:spPr>
        <p:txBody>
          <a:bodyPr>
            <a:normAutofit/>
          </a:bodyPr>
          <a:lstStyle/>
          <a:p>
            <a:pPr>
              <a:lnSpc>
                <a:spcPct val="115000"/>
              </a:lnSpc>
              <a:spcAft>
                <a:spcPts val="800"/>
              </a:spcAft>
              <a:buNone/>
            </a:pPr>
            <a:r>
              <a:rPr lang="en-US" sz="4800" kern="100" dirty="0">
                <a:effectLst/>
                <a:latin typeface="Aptos" panose="020B0004020202020204" pitchFamily="34" charset="0"/>
                <a:ea typeface="Malgun Gothic" panose="020B0503020000020004" pitchFamily="34" charset="-127"/>
                <a:cs typeface="Times New Roman" panose="02020603050405020304" pitchFamily="18" charset="0"/>
              </a:rPr>
              <a:t>A holy greed is an earnest heart that seeks God despite being lacking, foolish, and weak.</a:t>
            </a:r>
            <a:endParaRPr lang="en-AU" sz="4800" kern="100" dirty="0">
              <a:effectLst/>
              <a:latin typeface="Aptos" panose="020B0004020202020204" pitchFamily="34" charset="0"/>
              <a:ea typeface="Malgun Gothic" panose="020B0503020000020004" pitchFamily="34" charset="-127"/>
              <a:cs typeface="Times New Roman" panose="02020603050405020304" pitchFamily="18" charset="0"/>
            </a:endParaRPr>
          </a:p>
          <a:p>
            <a:pPr marL="0" indent="0" algn="ctr">
              <a:buNone/>
            </a:pPr>
            <a:endParaRPr lang="en-AU" sz="4800" dirty="0"/>
          </a:p>
        </p:txBody>
      </p:sp>
    </p:spTree>
    <p:extLst>
      <p:ext uri="{BB962C8B-B14F-4D97-AF65-F5344CB8AC3E}">
        <p14:creationId xmlns:p14="http://schemas.microsoft.com/office/powerpoint/2010/main" val="166984292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5076B8-9189-74D8-4773-D70A680A4F3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AA88257-996D-40C1-33B4-4A6340A06F2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337744CF-CDBD-D328-9012-EA7BFF93006E}"/>
              </a:ext>
            </a:extLst>
          </p:cNvPr>
          <p:cNvSpPr>
            <a:spLocks noGrp="1"/>
          </p:cNvSpPr>
          <p:nvPr>
            <p:ph idx="1"/>
          </p:nvPr>
        </p:nvSpPr>
        <p:spPr>
          <a:xfrm>
            <a:off x="838199" y="549275"/>
            <a:ext cx="10515600" cy="4351338"/>
          </a:xfrm>
        </p:spPr>
        <p:txBody>
          <a:bodyPr>
            <a:normAutofit/>
          </a:bodyPr>
          <a:lstStyle/>
          <a:p>
            <a:pPr marL="0" indent="0" algn="ctr">
              <a:buNone/>
            </a:pPr>
            <a:r>
              <a:rPr lang="en-US" sz="4800" dirty="0">
                <a:effectLst/>
                <a:latin typeface="Aptos" panose="020B0004020202020204" pitchFamily="34" charset="0"/>
                <a:ea typeface="Malgun Gothic" panose="020B0503020000020004" pitchFamily="34" charset="-127"/>
                <a:cs typeface="Times New Roman" panose="02020603050405020304" pitchFamily="18" charset="0"/>
              </a:rPr>
              <a:t>Is there such thing as a perfect person in this world? We all have flaws. Those who recognize their shortcomings and have the attitude to compensate for them are the ones who succeed. </a:t>
            </a:r>
            <a:endParaRPr lang="en-AU" sz="4800" dirty="0"/>
          </a:p>
        </p:txBody>
      </p:sp>
    </p:spTree>
    <p:extLst>
      <p:ext uri="{BB962C8B-B14F-4D97-AF65-F5344CB8AC3E}">
        <p14:creationId xmlns:p14="http://schemas.microsoft.com/office/powerpoint/2010/main" val="28408987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019841-8461-638E-2B09-B2B1D192793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B3D9EA2-9EC1-AA43-F052-2D06928ECEF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DF51CE4E-A99D-672B-EA6C-8C8C0DFB2DBB}"/>
              </a:ext>
            </a:extLst>
          </p:cNvPr>
          <p:cNvSpPr>
            <a:spLocks noGrp="1"/>
          </p:cNvSpPr>
          <p:nvPr>
            <p:ph idx="1"/>
          </p:nvPr>
        </p:nvSpPr>
        <p:spPr>
          <a:xfrm>
            <a:off x="838199" y="549275"/>
            <a:ext cx="10515600" cy="4351338"/>
          </a:xfrm>
        </p:spPr>
        <p:txBody>
          <a:bodyPr>
            <a:normAutofit/>
          </a:bodyPr>
          <a:lstStyle/>
          <a:p>
            <a:pPr marL="0" indent="0" algn="ctr">
              <a:buNone/>
            </a:pPr>
            <a:r>
              <a:rPr lang="en-US" sz="4800" dirty="0">
                <a:effectLst/>
                <a:latin typeface="Aptos" panose="020B0004020202020204" pitchFamily="34" charset="0"/>
                <a:ea typeface="Malgun Gothic" panose="020B0503020000020004" pitchFamily="34" charset="-127"/>
                <a:cs typeface="Times New Roman" panose="02020603050405020304" pitchFamily="18" charset="0"/>
              </a:rPr>
              <a:t>Importantly, those who have the faith to fill those deficiencies with God’s help can live a shining life.</a:t>
            </a:r>
            <a:endParaRPr lang="en-AU" sz="4800" dirty="0"/>
          </a:p>
        </p:txBody>
      </p:sp>
    </p:spTree>
    <p:extLst>
      <p:ext uri="{BB962C8B-B14F-4D97-AF65-F5344CB8AC3E}">
        <p14:creationId xmlns:p14="http://schemas.microsoft.com/office/powerpoint/2010/main" val="26072897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C73AF6-C8C4-5E7B-13A3-BA4961FAF4E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4F52CE4-4792-CC54-4A26-D4A32BA90E6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82808E8D-31A8-6407-AF6D-8B544899D415}"/>
              </a:ext>
            </a:extLst>
          </p:cNvPr>
          <p:cNvSpPr>
            <a:spLocks noGrp="1"/>
          </p:cNvSpPr>
          <p:nvPr>
            <p:ph idx="1"/>
          </p:nvPr>
        </p:nvSpPr>
        <p:spPr>
          <a:xfrm>
            <a:off x="838199" y="549275"/>
            <a:ext cx="10515600" cy="4351338"/>
          </a:xfrm>
        </p:spPr>
        <p:txBody>
          <a:bodyPr>
            <a:normAutofit/>
          </a:bodyPr>
          <a:lstStyle/>
          <a:p>
            <a:pPr marL="0" indent="0" algn="ctr">
              <a:buNone/>
            </a:pPr>
            <a:r>
              <a:rPr lang="en-US" sz="4800" dirty="0">
                <a:effectLst/>
                <a:latin typeface="Aptos" panose="020B0004020202020204" pitchFamily="34" charset="0"/>
                <a:ea typeface="Malgun Gothic" panose="020B0503020000020004" pitchFamily="34" charset="-127"/>
                <a:cs typeface="Times New Roman" panose="02020603050405020304" pitchFamily="18" charset="0"/>
              </a:rPr>
              <a:t>Jacob was not merely a man of great greed. If he had been, it would have been difficult for him to receive God's mercy. </a:t>
            </a:r>
            <a:endParaRPr lang="en-AU" sz="4800" dirty="0"/>
          </a:p>
        </p:txBody>
      </p:sp>
    </p:spTree>
    <p:extLst>
      <p:ext uri="{BB962C8B-B14F-4D97-AF65-F5344CB8AC3E}">
        <p14:creationId xmlns:p14="http://schemas.microsoft.com/office/powerpoint/2010/main" val="12861062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BD383-7356-B4B3-574D-3428645F4F1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E15E7459-DFC9-BB29-A276-C0780901951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E43FCF0F-283A-6CB2-AD1B-F85CEF6CCE23}"/>
              </a:ext>
            </a:extLst>
          </p:cNvPr>
          <p:cNvSpPr>
            <a:spLocks noGrp="1"/>
          </p:cNvSpPr>
          <p:nvPr>
            <p:ph idx="1"/>
          </p:nvPr>
        </p:nvSpPr>
        <p:spPr>
          <a:xfrm>
            <a:off x="838199" y="549275"/>
            <a:ext cx="10515600" cy="4351338"/>
          </a:xfrm>
        </p:spPr>
        <p:txBody>
          <a:bodyPr>
            <a:normAutofit/>
          </a:bodyPr>
          <a:lstStyle/>
          <a:p>
            <a:pPr>
              <a:lnSpc>
                <a:spcPct val="115000"/>
              </a:lnSpc>
              <a:spcAft>
                <a:spcPts val="800"/>
              </a:spcAft>
              <a:buNone/>
            </a:pPr>
            <a:r>
              <a:rPr lang="en-US" sz="4800" kern="100" dirty="0">
                <a:effectLst/>
                <a:latin typeface="Aptos" panose="020B0004020202020204" pitchFamily="34" charset="0"/>
                <a:ea typeface="Malgun Gothic" panose="020B0503020000020004" pitchFamily="34" charset="-127"/>
                <a:cs typeface="Times New Roman" panose="02020603050405020304" pitchFamily="18" charset="0"/>
              </a:rPr>
              <a:t>If I were to choose a truly magnificent scene from Jacob's life, the first one I would pick is Genesis 29:20:</a:t>
            </a:r>
            <a:endParaRPr lang="en-AU" sz="4800" kern="100" dirty="0">
              <a:effectLst/>
              <a:latin typeface="Aptos" panose="020B0004020202020204" pitchFamily="34" charset="0"/>
              <a:ea typeface="Malgun Gothic" panose="020B0503020000020004" pitchFamily="34" charset="-127"/>
              <a:cs typeface="Times New Roman" panose="02020603050405020304" pitchFamily="18" charset="0"/>
            </a:endParaRPr>
          </a:p>
          <a:p>
            <a:pPr marL="0" indent="0" algn="ctr">
              <a:buNone/>
            </a:pPr>
            <a:endParaRPr lang="en-AU" sz="4800" dirty="0"/>
          </a:p>
        </p:txBody>
      </p:sp>
    </p:spTree>
    <p:extLst>
      <p:ext uri="{BB962C8B-B14F-4D97-AF65-F5344CB8AC3E}">
        <p14:creationId xmlns:p14="http://schemas.microsoft.com/office/powerpoint/2010/main" val="406876793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009BCF-0C6C-BF56-8977-17F715BF55F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6089A7E-A510-378B-EFBD-DBA005C7F957}"/>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12486C25-AADB-ABA8-C9AB-2F578D16C60D}"/>
              </a:ext>
            </a:extLst>
          </p:cNvPr>
          <p:cNvSpPr>
            <a:spLocks noGrp="1"/>
          </p:cNvSpPr>
          <p:nvPr>
            <p:ph idx="1"/>
          </p:nvPr>
        </p:nvSpPr>
        <p:spPr>
          <a:xfrm>
            <a:off x="838199" y="549275"/>
            <a:ext cx="10515600" cy="4351338"/>
          </a:xfrm>
        </p:spPr>
        <p:txBody>
          <a:bodyPr>
            <a:normAutofit/>
          </a:bodyPr>
          <a:lstStyle/>
          <a:p>
            <a:pPr>
              <a:lnSpc>
                <a:spcPct val="115000"/>
              </a:lnSpc>
              <a:spcAft>
                <a:spcPts val="800"/>
              </a:spcAft>
              <a:buNone/>
            </a:pPr>
            <a:r>
              <a:rPr lang="en-AU" sz="4800" kern="100" dirty="0">
                <a:effectLst/>
                <a:latin typeface="Aptos" panose="020B0004020202020204" pitchFamily="34" charset="0"/>
                <a:ea typeface="Malgun Gothic" panose="020B0503020000020004" pitchFamily="34" charset="-127"/>
                <a:cs typeface="Times New Roman" panose="02020603050405020304" pitchFamily="18" charset="0"/>
              </a:rPr>
              <a:t>“So Jacob served seven years to get Rachel, but they seemed like only a few days to him because of his love for her.”</a:t>
            </a:r>
          </a:p>
          <a:p>
            <a:pPr marL="0" indent="0" algn="ctr">
              <a:buNone/>
            </a:pPr>
            <a:endParaRPr lang="en-AU" sz="4800" dirty="0"/>
          </a:p>
        </p:txBody>
      </p:sp>
    </p:spTree>
    <p:extLst>
      <p:ext uri="{BB962C8B-B14F-4D97-AF65-F5344CB8AC3E}">
        <p14:creationId xmlns:p14="http://schemas.microsoft.com/office/powerpoint/2010/main" val="40039041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9C2D0-D0BC-07F9-A99B-B0835642B24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2472D61-D384-D2E2-22AC-0835A3F26E0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32D521A2-8146-1DE7-2D66-6C8C481CA6A1}"/>
              </a:ext>
            </a:extLst>
          </p:cNvPr>
          <p:cNvSpPr>
            <a:spLocks noGrp="1"/>
          </p:cNvSpPr>
          <p:nvPr>
            <p:ph idx="1"/>
          </p:nvPr>
        </p:nvSpPr>
        <p:spPr>
          <a:xfrm>
            <a:off x="838199" y="549275"/>
            <a:ext cx="10515600" cy="4351338"/>
          </a:xfrm>
        </p:spPr>
        <p:txBody>
          <a:bodyPr>
            <a:normAutofit/>
          </a:bodyPr>
          <a:lstStyle/>
          <a:p>
            <a:pPr marL="0" indent="0" algn="ctr">
              <a:buNone/>
            </a:pPr>
            <a:r>
              <a:rPr lang="en-US" sz="4800" dirty="0">
                <a:effectLst/>
                <a:latin typeface="Aptos" panose="020B0004020202020204" pitchFamily="34" charset="0"/>
                <a:ea typeface="Malgun Gothic" panose="020B0503020000020004" pitchFamily="34" charset="-127"/>
                <a:cs typeface="Times New Roman" panose="02020603050405020304" pitchFamily="18" charset="0"/>
              </a:rPr>
              <a:t>Jacob loved Rachel, and so served Laban’s house for seven years to marry her. However, he thought these seven years felt like a couple of days. This is because he loved Rachel this much. </a:t>
            </a:r>
            <a:endParaRPr lang="en-AU" sz="4800" dirty="0"/>
          </a:p>
        </p:txBody>
      </p:sp>
    </p:spTree>
    <p:extLst>
      <p:ext uri="{BB962C8B-B14F-4D97-AF65-F5344CB8AC3E}">
        <p14:creationId xmlns:p14="http://schemas.microsoft.com/office/powerpoint/2010/main" val="224162623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2E87A0-711B-F50D-CFC0-97C940E572D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2B8C800-6B3F-7005-CE6B-46D7B6AD996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88C9EED7-E320-B55A-BE69-B7E7C2024D0B}"/>
              </a:ext>
            </a:extLst>
          </p:cNvPr>
          <p:cNvSpPr>
            <a:spLocks noGrp="1"/>
          </p:cNvSpPr>
          <p:nvPr>
            <p:ph idx="1"/>
          </p:nvPr>
        </p:nvSpPr>
        <p:spPr>
          <a:xfrm>
            <a:off x="838199" y="549275"/>
            <a:ext cx="10515600" cy="4351338"/>
          </a:xfrm>
        </p:spPr>
        <p:txBody>
          <a:bodyPr>
            <a:normAutofit/>
          </a:bodyPr>
          <a:lstStyle/>
          <a:p>
            <a:pPr marL="0" indent="0" algn="ctr">
              <a:buNone/>
            </a:pPr>
            <a:r>
              <a:rPr lang="en-US" sz="4800" dirty="0">
                <a:effectLst/>
                <a:latin typeface="Aptos" panose="020B0004020202020204" pitchFamily="34" charset="0"/>
                <a:ea typeface="Malgun Gothic" panose="020B0503020000020004" pitchFamily="34" charset="-127"/>
                <a:cs typeface="Times New Roman" panose="02020603050405020304" pitchFamily="18" charset="0"/>
              </a:rPr>
              <a:t>Could Jacob have done this if he had only cared about money? Jacob was one who could give up money for love. </a:t>
            </a:r>
            <a:endParaRPr lang="en-AU" sz="4800" dirty="0"/>
          </a:p>
        </p:txBody>
      </p:sp>
    </p:spTree>
    <p:extLst>
      <p:ext uri="{BB962C8B-B14F-4D97-AF65-F5344CB8AC3E}">
        <p14:creationId xmlns:p14="http://schemas.microsoft.com/office/powerpoint/2010/main" val="27614079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41D700-09FE-C463-2674-7FFE9F45A79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C3FCDB5-6D12-A2AC-AB26-39A17C072A2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5CC3ED37-E95E-7D85-33D2-B5608EBDEDF4}"/>
              </a:ext>
            </a:extLst>
          </p:cNvPr>
          <p:cNvSpPr>
            <a:spLocks noGrp="1"/>
          </p:cNvSpPr>
          <p:nvPr>
            <p:ph idx="1"/>
          </p:nvPr>
        </p:nvSpPr>
        <p:spPr>
          <a:xfrm>
            <a:off x="838199" y="549275"/>
            <a:ext cx="10515600" cy="4351338"/>
          </a:xfrm>
        </p:spPr>
        <p:txBody>
          <a:bodyPr>
            <a:normAutofit/>
          </a:bodyPr>
          <a:lstStyle/>
          <a:p>
            <a:pPr>
              <a:lnSpc>
                <a:spcPct val="115000"/>
              </a:lnSpc>
              <a:spcAft>
                <a:spcPts val="800"/>
              </a:spcAft>
              <a:buNone/>
            </a:pPr>
            <a:r>
              <a:rPr lang="en-US" sz="4800" kern="100" dirty="0">
                <a:effectLst/>
                <a:latin typeface="Aptos" panose="020B0004020202020204" pitchFamily="34" charset="0"/>
                <a:ea typeface="Malgun Gothic" panose="020B0503020000020004" pitchFamily="34" charset="-127"/>
                <a:cs typeface="Times New Roman" panose="02020603050405020304" pitchFamily="18" charset="0"/>
              </a:rPr>
              <a:t>Jacob was a man that knew the priorities of values, and who could give up things for greater things according to these values. </a:t>
            </a:r>
            <a:endParaRPr lang="en-AU" sz="4800" kern="100" dirty="0">
              <a:effectLst/>
              <a:latin typeface="Aptos" panose="020B0004020202020204" pitchFamily="34" charset="0"/>
              <a:ea typeface="Malgun Gothic" panose="020B0503020000020004" pitchFamily="34" charset="-127"/>
              <a:cs typeface="Times New Roman" panose="02020603050405020304" pitchFamily="18" charset="0"/>
            </a:endParaRPr>
          </a:p>
          <a:p>
            <a:pPr marL="0" indent="0" algn="ctr">
              <a:buNone/>
            </a:pPr>
            <a:endParaRPr lang="en-AU" sz="4800" dirty="0"/>
          </a:p>
        </p:txBody>
      </p:sp>
    </p:spTree>
    <p:extLst>
      <p:ext uri="{BB962C8B-B14F-4D97-AF65-F5344CB8AC3E}">
        <p14:creationId xmlns:p14="http://schemas.microsoft.com/office/powerpoint/2010/main" val="27741257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49057-082E-8FB9-838C-51129802409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12C4C61-A24B-D23F-A54D-DEF006DEB46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65516EAE-691D-51C1-7F4E-AB9D2B773C40}"/>
              </a:ext>
            </a:extLst>
          </p:cNvPr>
          <p:cNvSpPr>
            <a:spLocks noGrp="1"/>
          </p:cNvSpPr>
          <p:nvPr>
            <p:ph idx="1"/>
          </p:nvPr>
        </p:nvSpPr>
        <p:spPr>
          <a:xfrm>
            <a:off x="838199" y="549275"/>
            <a:ext cx="10515600" cy="4351338"/>
          </a:xfrm>
        </p:spPr>
        <p:txBody>
          <a:bodyPr>
            <a:normAutofit/>
          </a:bodyPr>
          <a:lstStyle/>
          <a:p>
            <a:pPr marL="0" indent="0" algn="ctr">
              <a:buNone/>
            </a:pPr>
            <a:r>
              <a:rPr lang="en-US" sz="4800" dirty="0">
                <a:effectLst/>
                <a:latin typeface="Aptos" panose="020B0004020202020204" pitchFamily="34" charset="0"/>
                <a:ea typeface="Malgun Gothic" panose="020B0503020000020004" pitchFamily="34" charset="-127"/>
                <a:cs typeface="Times New Roman" panose="02020603050405020304" pitchFamily="18" charset="0"/>
              </a:rPr>
              <a:t>Jacob’s second greatest scene would be the scene covered in today’s Text, where he prays earnestly at the ford of the Jabbok. </a:t>
            </a:r>
            <a:endParaRPr lang="en-AU" sz="4800" dirty="0"/>
          </a:p>
        </p:txBody>
      </p:sp>
    </p:spTree>
    <p:extLst>
      <p:ext uri="{BB962C8B-B14F-4D97-AF65-F5344CB8AC3E}">
        <p14:creationId xmlns:p14="http://schemas.microsoft.com/office/powerpoint/2010/main" val="16675816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7887D-B976-ABCE-9C1F-B4BA2F1C871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10BAC51-8F28-0995-9B71-95A5C75D74A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B88918F6-904C-08A5-7B04-4FE2495FEB59}"/>
              </a:ext>
            </a:extLst>
          </p:cNvPr>
          <p:cNvSpPr>
            <a:spLocks noGrp="1"/>
          </p:cNvSpPr>
          <p:nvPr>
            <p:ph idx="1"/>
          </p:nvPr>
        </p:nvSpPr>
        <p:spPr>
          <a:xfrm>
            <a:off x="838199" y="549275"/>
            <a:ext cx="10515600" cy="4351338"/>
          </a:xfrm>
        </p:spPr>
        <p:txBody>
          <a:bodyPr>
            <a:normAutofit/>
          </a:bodyPr>
          <a:lstStyle/>
          <a:p>
            <a:pPr marL="0" indent="0" algn="ctr">
              <a:buNone/>
            </a:pPr>
            <a:r>
              <a:rPr lang="en-AU" sz="4800" dirty="0">
                <a:effectLst/>
                <a:latin typeface="Aptos" panose="020B0004020202020204" pitchFamily="34" charset="0"/>
                <a:ea typeface="Malgun Gothic" panose="020B0503020000020004" pitchFamily="34" charset="-127"/>
                <a:cs typeface="Times New Roman" panose="02020603050405020304" pitchFamily="18" charset="0"/>
              </a:rPr>
              <a:t>Impurities ranging from finger-sized pebbles to invisible grains of sand and twigs are filtered out and remain on the sieve. </a:t>
            </a:r>
            <a:endParaRPr lang="en-AU" sz="4800" dirty="0"/>
          </a:p>
        </p:txBody>
      </p:sp>
    </p:spTree>
    <p:extLst>
      <p:ext uri="{BB962C8B-B14F-4D97-AF65-F5344CB8AC3E}">
        <p14:creationId xmlns:p14="http://schemas.microsoft.com/office/powerpoint/2010/main" val="691102804"/>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F368B-8137-5940-793F-E4A055EB9B6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772E9F4-A85B-5A24-8825-6FDD266BDD6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7D58F3DD-1CA7-3CFE-782C-1A48D04E50EF}"/>
              </a:ext>
            </a:extLst>
          </p:cNvPr>
          <p:cNvSpPr>
            <a:spLocks noGrp="1"/>
          </p:cNvSpPr>
          <p:nvPr>
            <p:ph idx="1"/>
          </p:nvPr>
        </p:nvSpPr>
        <p:spPr>
          <a:xfrm>
            <a:off x="838199" y="549275"/>
            <a:ext cx="10515600" cy="4351338"/>
          </a:xfrm>
        </p:spPr>
        <p:txBody>
          <a:bodyPr>
            <a:normAutofit/>
          </a:bodyPr>
          <a:lstStyle/>
          <a:p>
            <a:pPr marL="0" indent="0" algn="ctr">
              <a:buNone/>
            </a:pPr>
            <a:r>
              <a:rPr lang="en-US" sz="4800" dirty="0">
                <a:effectLst/>
                <a:latin typeface="Aptos" panose="020B0004020202020204" pitchFamily="34" charset="0"/>
                <a:ea typeface="Malgun Gothic" panose="020B0503020000020004" pitchFamily="34" charset="-127"/>
                <a:cs typeface="Times New Roman" panose="02020603050405020304" pitchFamily="18" charset="0"/>
              </a:rPr>
              <a:t>It had been 20 years since he fled from his brother, Esau. And now, Jacob was returning home. The problem was, Jacob didn’t know how Esau would accept him. </a:t>
            </a:r>
            <a:endParaRPr lang="en-AU" sz="4800" dirty="0"/>
          </a:p>
        </p:txBody>
      </p:sp>
    </p:spTree>
    <p:extLst>
      <p:ext uri="{BB962C8B-B14F-4D97-AF65-F5344CB8AC3E}">
        <p14:creationId xmlns:p14="http://schemas.microsoft.com/office/powerpoint/2010/main" val="349319486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27C22A-C7AF-C10F-6114-CD35B0C7E62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1D4FDD2-02F0-71F2-F6EE-B9B1C668F333}"/>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8A9A9534-F0A7-4821-47BD-5B3786D00B40}"/>
              </a:ext>
            </a:extLst>
          </p:cNvPr>
          <p:cNvSpPr>
            <a:spLocks noGrp="1"/>
          </p:cNvSpPr>
          <p:nvPr>
            <p:ph idx="1"/>
          </p:nvPr>
        </p:nvSpPr>
        <p:spPr>
          <a:xfrm>
            <a:off x="838199" y="549275"/>
            <a:ext cx="10515600" cy="4351338"/>
          </a:xfrm>
        </p:spPr>
        <p:txBody>
          <a:bodyPr>
            <a:normAutofit lnSpcReduction="10000"/>
          </a:bodyPr>
          <a:lstStyle/>
          <a:p>
            <a:pPr>
              <a:lnSpc>
                <a:spcPct val="115000"/>
              </a:lnSpc>
              <a:spcAft>
                <a:spcPts val="800"/>
              </a:spcAft>
              <a:buNone/>
            </a:pPr>
            <a:r>
              <a:rPr lang="en-US" sz="4800" kern="100" dirty="0">
                <a:effectLst/>
                <a:latin typeface="Aptos" panose="020B0004020202020204" pitchFamily="34" charset="0"/>
                <a:ea typeface="Malgun Gothic" panose="020B0503020000020004" pitchFamily="34" charset="-127"/>
                <a:cs typeface="Times New Roman" panose="02020603050405020304" pitchFamily="18" charset="0"/>
              </a:rPr>
              <a:t>If Esau decided to run and kill Jacob, Jacob wasn’t in a position where he could fight back. It was a situation where Jacob could lose his entire family and fortune. </a:t>
            </a:r>
            <a:endParaRPr lang="en-AU" sz="4800" kern="100" dirty="0">
              <a:effectLst/>
              <a:latin typeface="Aptos" panose="020B0004020202020204" pitchFamily="34" charset="0"/>
              <a:ea typeface="Malgun Gothic" panose="020B0503020000020004" pitchFamily="34" charset="-127"/>
              <a:cs typeface="Times New Roman" panose="02020603050405020304" pitchFamily="18" charset="0"/>
            </a:endParaRPr>
          </a:p>
          <a:p>
            <a:pPr marL="0" indent="0" algn="ctr">
              <a:buNone/>
            </a:pPr>
            <a:endParaRPr lang="en-AU" sz="4800" dirty="0"/>
          </a:p>
        </p:txBody>
      </p:sp>
    </p:spTree>
    <p:extLst>
      <p:ext uri="{BB962C8B-B14F-4D97-AF65-F5344CB8AC3E}">
        <p14:creationId xmlns:p14="http://schemas.microsoft.com/office/powerpoint/2010/main" val="227115065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DD2A3D-9A77-9C15-DCB4-172955A6222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47FF2A9-EC36-B49C-D57E-C89F9C2B57A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976E70DC-6EEC-B922-FE95-F8BC018D7F58}"/>
              </a:ext>
            </a:extLst>
          </p:cNvPr>
          <p:cNvSpPr>
            <a:spLocks noGrp="1"/>
          </p:cNvSpPr>
          <p:nvPr>
            <p:ph idx="1"/>
          </p:nvPr>
        </p:nvSpPr>
        <p:spPr>
          <a:xfrm>
            <a:off x="838199" y="549275"/>
            <a:ext cx="10515600" cy="4351338"/>
          </a:xfrm>
        </p:spPr>
        <p:txBody>
          <a:bodyPr>
            <a:normAutofit/>
          </a:bodyPr>
          <a:lstStyle/>
          <a:p>
            <a:pPr marL="0" indent="0" algn="ctr">
              <a:buNone/>
            </a:pPr>
            <a:r>
              <a:rPr lang="en-US" sz="4800" dirty="0">
                <a:effectLst/>
                <a:latin typeface="Aptos" panose="020B0004020202020204" pitchFamily="34" charset="0"/>
                <a:ea typeface="Malgun Gothic" panose="020B0503020000020004" pitchFamily="34" charset="-127"/>
                <a:cs typeface="Times New Roman" panose="02020603050405020304" pitchFamily="18" charset="0"/>
              </a:rPr>
              <a:t>In life, there is a time where we encounter such desperate situations like this. What do you do then? </a:t>
            </a:r>
            <a:endParaRPr lang="en-AU" sz="4800" dirty="0"/>
          </a:p>
        </p:txBody>
      </p:sp>
    </p:spTree>
    <p:extLst>
      <p:ext uri="{BB962C8B-B14F-4D97-AF65-F5344CB8AC3E}">
        <p14:creationId xmlns:p14="http://schemas.microsoft.com/office/powerpoint/2010/main" val="332440625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78D0AF-7FCA-851F-3C75-79835F0F870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7DC917E-B98D-2BA1-468F-681AF9DBC97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F8C7FFBA-4514-E8FB-1F7C-0417716D1776}"/>
              </a:ext>
            </a:extLst>
          </p:cNvPr>
          <p:cNvSpPr>
            <a:spLocks noGrp="1"/>
          </p:cNvSpPr>
          <p:nvPr>
            <p:ph idx="1"/>
          </p:nvPr>
        </p:nvSpPr>
        <p:spPr>
          <a:xfrm>
            <a:off x="838199" y="549275"/>
            <a:ext cx="10515600" cy="4351338"/>
          </a:xfrm>
        </p:spPr>
        <p:txBody>
          <a:bodyPr>
            <a:normAutofit/>
          </a:bodyPr>
          <a:lstStyle/>
          <a:p>
            <a:pPr marL="0" indent="0" algn="ctr">
              <a:buNone/>
            </a:pPr>
            <a:r>
              <a:rPr lang="en-US" sz="4800" dirty="0">
                <a:effectLst/>
                <a:latin typeface="Aptos" panose="020B0004020202020204" pitchFamily="34" charset="0"/>
                <a:ea typeface="Malgun Gothic" panose="020B0503020000020004" pitchFamily="34" charset="-127"/>
                <a:cs typeface="Times New Roman" panose="02020603050405020304" pitchFamily="18" charset="0"/>
              </a:rPr>
              <a:t>If you went to church, then of course the common sense is to pray earnestly like Jacob in this scene. However, there aren’t many people who decide to do this. Surprisingly, people fall into despair during desperate times. </a:t>
            </a:r>
            <a:endParaRPr lang="en-AU" sz="4800" dirty="0"/>
          </a:p>
        </p:txBody>
      </p:sp>
    </p:spTree>
    <p:extLst>
      <p:ext uri="{BB962C8B-B14F-4D97-AF65-F5344CB8AC3E}">
        <p14:creationId xmlns:p14="http://schemas.microsoft.com/office/powerpoint/2010/main" val="33813621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85107-6330-0221-878D-C983F9549843}"/>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2435DED-35F3-AE2A-669D-CCF3F927DDA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BEA76F2B-CA72-81DE-11B1-68B00E8A8772}"/>
              </a:ext>
            </a:extLst>
          </p:cNvPr>
          <p:cNvSpPr>
            <a:spLocks noGrp="1"/>
          </p:cNvSpPr>
          <p:nvPr>
            <p:ph idx="1"/>
          </p:nvPr>
        </p:nvSpPr>
        <p:spPr>
          <a:xfrm>
            <a:off x="838199" y="549275"/>
            <a:ext cx="10515600" cy="4351338"/>
          </a:xfrm>
        </p:spPr>
        <p:txBody>
          <a:bodyPr>
            <a:normAutofit/>
          </a:bodyPr>
          <a:lstStyle/>
          <a:p>
            <a:pPr marL="0" indent="0" algn="ctr">
              <a:buNone/>
            </a:pPr>
            <a:r>
              <a:rPr lang="en-US" sz="4800" dirty="0">
                <a:effectLst/>
                <a:latin typeface="Aptos" panose="020B0004020202020204" pitchFamily="34" charset="0"/>
                <a:ea typeface="Malgun Gothic" panose="020B0503020000020004" pitchFamily="34" charset="-127"/>
                <a:cs typeface="Times New Roman" panose="02020603050405020304" pitchFamily="18" charset="0"/>
              </a:rPr>
              <a:t>Desperate times are tiring and exhausting for anyone. When you are tired and exhausted, you become disgruntled.</a:t>
            </a:r>
            <a:endParaRPr lang="en-AU" sz="4800" dirty="0"/>
          </a:p>
        </p:txBody>
      </p:sp>
    </p:spTree>
    <p:extLst>
      <p:ext uri="{BB962C8B-B14F-4D97-AF65-F5344CB8AC3E}">
        <p14:creationId xmlns:p14="http://schemas.microsoft.com/office/powerpoint/2010/main" val="233371153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025C4-6BBE-3413-2611-49D62669D62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8F0ADBD-B62F-368B-3871-3CCFF723C2F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86415073-6869-7A5F-4B9C-366C8913BFA5}"/>
              </a:ext>
            </a:extLst>
          </p:cNvPr>
          <p:cNvSpPr>
            <a:spLocks noGrp="1"/>
          </p:cNvSpPr>
          <p:nvPr>
            <p:ph idx="1"/>
          </p:nvPr>
        </p:nvSpPr>
        <p:spPr>
          <a:xfrm>
            <a:off x="838199" y="549275"/>
            <a:ext cx="10515600" cy="4351338"/>
          </a:xfrm>
        </p:spPr>
        <p:txBody>
          <a:bodyPr>
            <a:normAutofit/>
          </a:bodyPr>
          <a:lstStyle/>
          <a:p>
            <a:pPr>
              <a:lnSpc>
                <a:spcPct val="115000"/>
              </a:lnSpc>
              <a:spcAft>
                <a:spcPts val="800"/>
              </a:spcAft>
              <a:buNone/>
            </a:pPr>
            <a:r>
              <a:rPr lang="en-US" sz="4800" kern="100" dirty="0">
                <a:effectLst/>
                <a:latin typeface="Aptos" panose="020B0004020202020204" pitchFamily="34" charset="0"/>
                <a:ea typeface="Malgun Gothic" panose="020B0503020000020004" pitchFamily="34" charset="-127"/>
                <a:cs typeface="Times New Roman" panose="02020603050405020304" pitchFamily="18" charset="0"/>
              </a:rPr>
              <a:t>When you are disgruntled, you express resentment and complaints. This resentment and complaint makes your life harder. </a:t>
            </a:r>
            <a:endParaRPr lang="en-AU" sz="4800" kern="100" dirty="0">
              <a:effectLst/>
              <a:latin typeface="Aptos" panose="020B0004020202020204" pitchFamily="34" charset="0"/>
              <a:ea typeface="Malgun Gothic" panose="020B0503020000020004" pitchFamily="34" charset="-127"/>
              <a:cs typeface="Times New Roman" panose="02020603050405020304" pitchFamily="18" charset="0"/>
            </a:endParaRPr>
          </a:p>
          <a:p>
            <a:pPr marL="0" indent="0" algn="ctr">
              <a:buNone/>
            </a:pPr>
            <a:endParaRPr lang="en-AU" sz="4800" dirty="0"/>
          </a:p>
        </p:txBody>
      </p:sp>
    </p:spTree>
    <p:extLst>
      <p:ext uri="{BB962C8B-B14F-4D97-AF65-F5344CB8AC3E}">
        <p14:creationId xmlns:p14="http://schemas.microsoft.com/office/powerpoint/2010/main" val="37526846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AE491B-9233-99B5-95A2-E7DB13C248B4}"/>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8B649FB-ACC0-E8A1-2703-6FA05B05B7E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4CDFFBF3-8F25-1494-2C0E-15455FD638FE}"/>
              </a:ext>
            </a:extLst>
          </p:cNvPr>
          <p:cNvSpPr>
            <a:spLocks noGrp="1"/>
          </p:cNvSpPr>
          <p:nvPr>
            <p:ph idx="1"/>
          </p:nvPr>
        </p:nvSpPr>
        <p:spPr>
          <a:xfrm>
            <a:off x="838199" y="549275"/>
            <a:ext cx="10515600" cy="4351338"/>
          </a:xfrm>
        </p:spPr>
        <p:txBody>
          <a:bodyPr>
            <a:normAutofit fontScale="85000" lnSpcReduction="20000"/>
          </a:bodyPr>
          <a:lstStyle/>
          <a:p>
            <a:pPr algn="ctr">
              <a:lnSpc>
                <a:spcPct val="115000"/>
              </a:lnSpc>
              <a:spcAft>
                <a:spcPts val="800"/>
              </a:spcAft>
              <a:buNone/>
            </a:pPr>
            <a:r>
              <a:rPr lang="en-US" sz="4800" kern="100" dirty="0">
                <a:effectLst/>
                <a:latin typeface="Aptos" panose="020B0004020202020204" pitchFamily="34" charset="0"/>
                <a:ea typeface="Malgun Gothic" panose="020B0503020000020004" pitchFamily="34" charset="-127"/>
                <a:cs typeface="Times New Roman" panose="02020603050405020304" pitchFamily="18" charset="0"/>
              </a:rPr>
              <a:t>One of the exceptional life skills Jacob demonstrates is that although he encountered more desperate moments in his weary and difficult life than anyone else, he chose to pray earnestly over expressing resentment and complaints in these moments.</a:t>
            </a:r>
            <a:endParaRPr lang="en-AU" sz="4800" kern="100" dirty="0">
              <a:effectLst/>
              <a:latin typeface="Aptos" panose="020B0004020202020204" pitchFamily="34" charset="0"/>
              <a:ea typeface="Malgun Gothic" panose="020B0503020000020004" pitchFamily="34" charset="-127"/>
              <a:cs typeface="Times New Roman" panose="02020603050405020304" pitchFamily="18" charset="0"/>
            </a:endParaRPr>
          </a:p>
          <a:p>
            <a:pPr marL="0" indent="0" algn="ctr">
              <a:buNone/>
            </a:pPr>
            <a:endParaRPr lang="en-AU" sz="4800" dirty="0"/>
          </a:p>
        </p:txBody>
      </p:sp>
    </p:spTree>
    <p:extLst>
      <p:ext uri="{BB962C8B-B14F-4D97-AF65-F5344CB8AC3E}">
        <p14:creationId xmlns:p14="http://schemas.microsoft.com/office/powerpoint/2010/main" val="926099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8880D-8F64-F885-D8AD-1A0810F8220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AD6BC3D9-3359-A889-E5C9-8D6AA02E4AC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CCDF1EC3-28D7-307D-1EC5-2FE6F01D7332}"/>
              </a:ext>
            </a:extLst>
          </p:cNvPr>
          <p:cNvSpPr>
            <a:spLocks noGrp="1"/>
          </p:cNvSpPr>
          <p:nvPr>
            <p:ph idx="1"/>
          </p:nvPr>
        </p:nvSpPr>
        <p:spPr>
          <a:xfrm>
            <a:off x="838199" y="549275"/>
            <a:ext cx="10515600" cy="4351338"/>
          </a:xfrm>
        </p:spPr>
        <p:txBody>
          <a:bodyPr>
            <a:normAutofit lnSpcReduction="10000"/>
          </a:bodyPr>
          <a:lstStyle/>
          <a:p>
            <a:pPr>
              <a:lnSpc>
                <a:spcPct val="115000"/>
              </a:lnSpc>
              <a:spcAft>
                <a:spcPts val="800"/>
              </a:spcAft>
              <a:buNone/>
            </a:pPr>
            <a:r>
              <a:rPr lang="en-US" sz="4800" kern="100" dirty="0">
                <a:effectLst/>
                <a:latin typeface="Aptos" panose="020B0004020202020204" pitchFamily="34" charset="0"/>
                <a:ea typeface="Malgun Gothic" panose="020B0503020000020004" pitchFamily="34" charset="-127"/>
                <a:cs typeface="Times New Roman" panose="02020603050405020304" pitchFamily="18" charset="0"/>
              </a:rPr>
              <a:t>He did not say, “if God exists, how could he do this to me?” when he was at Bethel and at the ford of the Jabbok River, but rather, he prayed earnestly to God, and staked everything he had.</a:t>
            </a:r>
            <a:endParaRPr lang="en-AU" sz="4800" kern="100" dirty="0">
              <a:effectLst/>
              <a:latin typeface="Aptos" panose="020B0004020202020204" pitchFamily="34" charset="0"/>
              <a:ea typeface="Malgun Gothic" panose="020B0503020000020004" pitchFamily="34" charset="-127"/>
              <a:cs typeface="Times New Roman" panose="02020603050405020304" pitchFamily="18" charset="0"/>
            </a:endParaRPr>
          </a:p>
          <a:p>
            <a:pPr marL="0" indent="0" algn="ctr">
              <a:buNone/>
            </a:pPr>
            <a:endParaRPr lang="en-AU" sz="4800" dirty="0"/>
          </a:p>
        </p:txBody>
      </p:sp>
    </p:spTree>
    <p:extLst>
      <p:ext uri="{BB962C8B-B14F-4D97-AF65-F5344CB8AC3E}">
        <p14:creationId xmlns:p14="http://schemas.microsoft.com/office/powerpoint/2010/main" val="13347993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6FE559-6C08-4E0A-B9E5-EEE5CF8A371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915D7C0-8A39-4B93-90FA-B000D1B63E2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A73B61BE-08F7-74C9-C600-A1939F25B4C2}"/>
              </a:ext>
            </a:extLst>
          </p:cNvPr>
          <p:cNvSpPr>
            <a:spLocks noGrp="1"/>
          </p:cNvSpPr>
          <p:nvPr>
            <p:ph idx="1"/>
          </p:nvPr>
        </p:nvSpPr>
        <p:spPr>
          <a:xfrm>
            <a:off x="838199" y="549275"/>
            <a:ext cx="10515600" cy="4351338"/>
          </a:xfrm>
        </p:spPr>
        <p:txBody>
          <a:bodyPr>
            <a:normAutofit lnSpcReduction="10000"/>
          </a:bodyPr>
          <a:lstStyle/>
          <a:p>
            <a:pPr>
              <a:lnSpc>
                <a:spcPct val="115000"/>
              </a:lnSpc>
              <a:spcAft>
                <a:spcPts val="800"/>
              </a:spcAft>
              <a:buNone/>
            </a:pPr>
            <a:r>
              <a:rPr lang="en-US" sz="4800" kern="100" dirty="0">
                <a:effectLst/>
                <a:latin typeface="Aptos" panose="020B0004020202020204" pitchFamily="34" charset="0"/>
                <a:ea typeface="Malgun Gothic" panose="020B0503020000020004" pitchFamily="34" charset="-127"/>
                <a:cs typeface="Times New Roman" panose="02020603050405020304" pitchFamily="18" charset="0"/>
              </a:rPr>
              <a:t>If Abraham possessed faith, Isaac possessed obedience, and Joseph possessed spirituality and great competence, then Jacob can be seen to have possessed earnest praying. </a:t>
            </a:r>
            <a:endParaRPr lang="en-AU" sz="4800" kern="100" dirty="0">
              <a:effectLst/>
              <a:latin typeface="Aptos" panose="020B0004020202020204" pitchFamily="34" charset="0"/>
              <a:ea typeface="Malgun Gothic" panose="020B0503020000020004" pitchFamily="34" charset="-127"/>
              <a:cs typeface="Times New Roman" panose="02020603050405020304" pitchFamily="18" charset="0"/>
            </a:endParaRPr>
          </a:p>
          <a:p>
            <a:pPr marL="0" indent="0" algn="ctr">
              <a:buNone/>
            </a:pPr>
            <a:endParaRPr lang="en-AU" sz="4800" dirty="0"/>
          </a:p>
        </p:txBody>
      </p:sp>
    </p:spTree>
    <p:extLst>
      <p:ext uri="{BB962C8B-B14F-4D97-AF65-F5344CB8AC3E}">
        <p14:creationId xmlns:p14="http://schemas.microsoft.com/office/powerpoint/2010/main" val="303280607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7A3F6-CBDA-1F4A-8E51-6352E155CEE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809B907-4218-AA83-849A-F9022260A8F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032A9D74-4F84-3279-18D0-BC34ADBDBECF}"/>
              </a:ext>
            </a:extLst>
          </p:cNvPr>
          <p:cNvSpPr>
            <a:spLocks noGrp="1"/>
          </p:cNvSpPr>
          <p:nvPr>
            <p:ph idx="1"/>
          </p:nvPr>
        </p:nvSpPr>
        <p:spPr>
          <a:xfrm>
            <a:off x="838199" y="549275"/>
            <a:ext cx="10515600" cy="4351338"/>
          </a:xfrm>
        </p:spPr>
        <p:txBody>
          <a:bodyPr>
            <a:normAutofit/>
          </a:bodyPr>
          <a:lstStyle/>
          <a:p>
            <a:pPr>
              <a:lnSpc>
                <a:spcPct val="115000"/>
              </a:lnSpc>
              <a:spcAft>
                <a:spcPts val="800"/>
              </a:spcAft>
              <a:buNone/>
            </a:pPr>
            <a:r>
              <a:rPr lang="en-US" sz="4800" kern="100" dirty="0">
                <a:effectLst/>
                <a:latin typeface="Aptos" panose="020B0004020202020204" pitchFamily="34" charset="0"/>
                <a:ea typeface="Malgun Gothic" panose="020B0503020000020004" pitchFamily="34" charset="-127"/>
                <a:cs typeface="Times New Roman" panose="02020603050405020304" pitchFamily="18" charset="0"/>
              </a:rPr>
              <a:t>Jacob was one who prayed earnestly in times of need. God always responded to his prayers. </a:t>
            </a:r>
            <a:endParaRPr lang="en-AU" sz="4800" kern="100" dirty="0">
              <a:effectLst/>
              <a:latin typeface="Aptos" panose="020B0004020202020204" pitchFamily="34" charset="0"/>
              <a:ea typeface="Malgun Gothic" panose="020B0503020000020004" pitchFamily="34" charset="-127"/>
              <a:cs typeface="Times New Roman" panose="02020603050405020304" pitchFamily="18" charset="0"/>
            </a:endParaRPr>
          </a:p>
          <a:p>
            <a:pPr marL="0" indent="0" algn="ctr">
              <a:buNone/>
            </a:pPr>
            <a:endParaRPr lang="en-AU" sz="4800" dirty="0"/>
          </a:p>
        </p:txBody>
      </p:sp>
    </p:spTree>
    <p:extLst>
      <p:ext uri="{BB962C8B-B14F-4D97-AF65-F5344CB8AC3E}">
        <p14:creationId xmlns:p14="http://schemas.microsoft.com/office/powerpoint/2010/main" val="39903667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164A64-2D26-2F9C-8803-B5CF5C48975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98142C9-4791-6DE3-B19D-6FA9F94866B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10CCCC12-F83A-31C5-6431-DB18169A18D8}"/>
              </a:ext>
            </a:extLst>
          </p:cNvPr>
          <p:cNvSpPr>
            <a:spLocks noGrp="1"/>
          </p:cNvSpPr>
          <p:nvPr>
            <p:ph idx="1"/>
          </p:nvPr>
        </p:nvSpPr>
        <p:spPr>
          <a:xfrm>
            <a:off x="838199" y="549275"/>
            <a:ext cx="10515600" cy="4351338"/>
          </a:xfrm>
        </p:spPr>
        <p:txBody>
          <a:bodyPr>
            <a:normAutofit/>
          </a:bodyPr>
          <a:lstStyle/>
          <a:p>
            <a:pPr marL="0" indent="0" algn="ctr">
              <a:buNone/>
            </a:pPr>
            <a:r>
              <a:rPr lang="en-AU" sz="4800" dirty="0">
                <a:effectLst/>
                <a:latin typeface="Aptos" panose="020B0004020202020204" pitchFamily="34" charset="0"/>
                <a:ea typeface="Malgun Gothic" panose="020B0503020000020004" pitchFamily="34" charset="-127"/>
                <a:cs typeface="Times New Roman" panose="02020603050405020304" pitchFamily="18" charset="0"/>
              </a:rPr>
              <a:t>The potter does not stop this process after just one pass, but continues to sift it two or three more times using a finer sieve.</a:t>
            </a:r>
            <a:endParaRPr lang="en-AU" sz="4800" dirty="0"/>
          </a:p>
        </p:txBody>
      </p:sp>
    </p:spTree>
    <p:extLst>
      <p:ext uri="{BB962C8B-B14F-4D97-AF65-F5344CB8AC3E}">
        <p14:creationId xmlns:p14="http://schemas.microsoft.com/office/powerpoint/2010/main" val="398363665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25BB4-96B9-6DDD-5E4D-A1061795EBE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D2BBD62-FA11-977C-0109-8067640805B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9C49A160-B13E-8CD3-8CE8-0C3E1057A5E3}"/>
              </a:ext>
            </a:extLst>
          </p:cNvPr>
          <p:cNvSpPr>
            <a:spLocks noGrp="1"/>
          </p:cNvSpPr>
          <p:nvPr>
            <p:ph idx="1"/>
          </p:nvPr>
        </p:nvSpPr>
        <p:spPr>
          <a:xfrm>
            <a:off x="838199" y="549275"/>
            <a:ext cx="10515600" cy="4351338"/>
          </a:xfrm>
        </p:spPr>
        <p:txBody>
          <a:bodyPr>
            <a:normAutofit fontScale="92500" lnSpcReduction="20000"/>
          </a:bodyPr>
          <a:lstStyle/>
          <a:p>
            <a:pPr>
              <a:lnSpc>
                <a:spcPct val="115000"/>
              </a:lnSpc>
              <a:spcAft>
                <a:spcPts val="800"/>
              </a:spcAft>
              <a:buNone/>
            </a:pPr>
            <a:r>
              <a:rPr lang="en-US" sz="4800" kern="100" dirty="0">
                <a:effectLst/>
                <a:latin typeface="Aptos" panose="020B0004020202020204" pitchFamily="34" charset="0"/>
                <a:ea typeface="Malgun Gothic" panose="020B0503020000020004" pitchFamily="34" charset="-127"/>
                <a:cs typeface="Times New Roman" panose="02020603050405020304" pitchFamily="18" charset="0"/>
              </a:rPr>
              <a:t>How good would it be if God resolved our problems before we had to pray? You may think like this, but could Jacob have matured without going through this process? Could Jacob’s faith have developed? </a:t>
            </a:r>
            <a:endParaRPr lang="en-AU" sz="4800" kern="100" dirty="0">
              <a:effectLst/>
              <a:latin typeface="Aptos" panose="020B0004020202020204" pitchFamily="34" charset="0"/>
              <a:ea typeface="Malgun Gothic" panose="020B0503020000020004" pitchFamily="34" charset="-127"/>
              <a:cs typeface="Times New Roman" panose="02020603050405020304" pitchFamily="18" charset="0"/>
            </a:endParaRPr>
          </a:p>
          <a:p>
            <a:pPr marL="0" indent="0" algn="ctr">
              <a:buNone/>
            </a:pPr>
            <a:endParaRPr lang="en-AU" sz="4800" dirty="0"/>
          </a:p>
        </p:txBody>
      </p:sp>
    </p:spTree>
    <p:extLst>
      <p:ext uri="{BB962C8B-B14F-4D97-AF65-F5344CB8AC3E}">
        <p14:creationId xmlns:p14="http://schemas.microsoft.com/office/powerpoint/2010/main" val="21809235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F46B01-9D3B-F6B9-DEAF-19FF20C4248F}"/>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51AE4B4-A16C-55C9-4155-C74865D0ABF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39A105CA-3C3C-E274-BFEB-1CE680057F2A}"/>
              </a:ext>
            </a:extLst>
          </p:cNvPr>
          <p:cNvSpPr>
            <a:spLocks noGrp="1"/>
          </p:cNvSpPr>
          <p:nvPr>
            <p:ph idx="1"/>
          </p:nvPr>
        </p:nvSpPr>
        <p:spPr>
          <a:xfrm>
            <a:off x="838199" y="549275"/>
            <a:ext cx="10515600" cy="4351338"/>
          </a:xfrm>
        </p:spPr>
        <p:txBody>
          <a:bodyPr>
            <a:normAutofit fontScale="92500" lnSpcReduction="20000"/>
          </a:bodyPr>
          <a:lstStyle/>
          <a:p>
            <a:pPr>
              <a:lnSpc>
                <a:spcPct val="115000"/>
              </a:lnSpc>
              <a:spcAft>
                <a:spcPts val="800"/>
              </a:spcAft>
              <a:buNone/>
            </a:pPr>
            <a:r>
              <a:rPr lang="en-US" sz="4800" kern="100" dirty="0">
                <a:effectLst/>
                <a:latin typeface="Aptos" panose="020B0004020202020204" pitchFamily="34" charset="0"/>
                <a:ea typeface="Malgun Gothic" panose="020B0503020000020004" pitchFamily="34" charset="-127"/>
                <a:cs typeface="Times New Roman" panose="02020603050405020304" pitchFamily="18" charset="0"/>
              </a:rPr>
              <a:t>Jacob definitely had flaws personality-wise. And so like how lumpy clay has to be filtered many times before being used to make pottery, God had to give Jacob more challenges to filter and shape his personality and faith. </a:t>
            </a:r>
            <a:endParaRPr lang="en-AU" sz="4800" kern="100" dirty="0">
              <a:effectLst/>
              <a:latin typeface="Aptos" panose="020B0004020202020204" pitchFamily="34" charset="0"/>
              <a:ea typeface="Malgun Gothic" panose="020B0503020000020004" pitchFamily="34" charset="-127"/>
              <a:cs typeface="Times New Roman" panose="02020603050405020304" pitchFamily="18" charset="0"/>
            </a:endParaRPr>
          </a:p>
          <a:p>
            <a:pPr marL="0" indent="0" algn="ctr">
              <a:buNone/>
            </a:pPr>
            <a:endParaRPr lang="en-AU" sz="4800" dirty="0"/>
          </a:p>
        </p:txBody>
      </p:sp>
    </p:spTree>
    <p:extLst>
      <p:ext uri="{BB962C8B-B14F-4D97-AF65-F5344CB8AC3E}">
        <p14:creationId xmlns:p14="http://schemas.microsoft.com/office/powerpoint/2010/main" val="266283405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FD18F-786E-92B2-1FD6-00769D65A68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4971C2CF-87C8-FDF5-4C80-4A5FD880960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5766EC00-D7EC-4433-5EA3-4F7AC173F9F3}"/>
              </a:ext>
            </a:extLst>
          </p:cNvPr>
          <p:cNvSpPr>
            <a:spLocks noGrp="1"/>
          </p:cNvSpPr>
          <p:nvPr>
            <p:ph idx="1"/>
          </p:nvPr>
        </p:nvSpPr>
        <p:spPr>
          <a:xfrm>
            <a:off x="838199" y="549275"/>
            <a:ext cx="10515600" cy="4351338"/>
          </a:xfrm>
        </p:spPr>
        <p:txBody>
          <a:bodyPr>
            <a:normAutofit/>
          </a:bodyPr>
          <a:lstStyle/>
          <a:p>
            <a:pPr marL="0" indent="0" algn="ctr">
              <a:buNone/>
            </a:pPr>
            <a:r>
              <a:rPr lang="en-US" sz="4800" dirty="0">
                <a:effectLst/>
                <a:latin typeface="Aptos" panose="020B0004020202020204" pitchFamily="34" charset="0"/>
                <a:ea typeface="Malgun Gothic" panose="020B0503020000020004" pitchFamily="34" charset="-127"/>
                <a:cs typeface="Times New Roman" panose="02020603050405020304" pitchFamily="18" charset="0"/>
              </a:rPr>
              <a:t>Do not say “I have no blessings” just because life doesn’t seem to flow your way. This is a sign indicating that God is interested in and intervening in your life than anyone else. </a:t>
            </a:r>
            <a:endParaRPr lang="en-AU" sz="4800" dirty="0"/>
          </a:p>
        </p:txBody>
      </p:sp>
    </p:spTree>
    <p:extLst>
      <p:ext uri="{BB962C8B-B14F-4D97-AF65-F5344CB8AC3E}">
        <p14:creationId xmlns:p14="http://schemas.microsoft.com/office/powerpoint/2010/main" val="74430887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BF27B9-2D19-5089-5AD7-A5A539FB8A7B}"/>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354CD2B-7DC5-0BC1-EEB2-95F29F5268B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D7445D4A-1CBF-DEE5-80CE-D348B9F3DCF2}"/>
              </a:ext>
            </a:extLst>
          </p:cNvPr>
          <p:cNvSpPr>
            <a:spLocks noGrp="1"/>
          </p:cNvSpPr>
          <p:nvPr>
            <p:ph idx="1"/>
          </p:nvPr>
        </p:nvSpPr>
        <p:spPr>
          <a:xfrm>
            <a:off x="838199" y="549275"/>
            <a:ext cx="10515600" cy="4351338"/>
          </a:xfrm>
        </p:spPr>
        <p:txBody>
          <a:bodyPr>
            <a:normAutofit/>
          </a:bodyPr>
          <a:lstStyle/>
          <a:p>
            <a:pPr marL="0" indent="0" algn="ctr">
              <a:buNone/>
            </a:pPr>
            <a:r>
              <a:rPr lang="en-US" sz="4800" dirty="0">
                <a:effectLst/>
                <a:latin typeface="Aptos" panose="020B0004020202020204" pitchFamily="34" charset="0"/>
                <a:ea typeface="Malgun Gothic" panose="020B0503020000020004" pitchFamily="34" charset="-127"/>
                <a:cs typeface="Times New Roman" panose="02020603050405020304" pitchFamily="18" charset="0"/>
              </a:rPr>
              <a:t>God touches everyone’s lives. The problem is how we react to this. </a:t>
            </a:r>
            <a:endParaRPr lang="en-AU" sz="4800" dirty="0"/>
          </a:p>
        </p:txBody>
      </p:sp>
    </p:spTree>
    <p:extLst>
      <p:ext uri="{BB962C8B-B14F-4D97-AF65-F5344CB8AC3E}">
        <p14:creationId xmlns:p14="http://schemas.microsoft.com/office/powerpoint/2010/main" val="233991253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63443A-C293-0536-A0DC-FDA1C49EAB6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9D69BBF-D371-BE6E-5386-E88108ABE8FD}"/>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7785352D-822A-A94C-A3B6-2E18572A3414}"/>
              </a:ext>
            </a:extLst>
          </p:cNvPr>
          <p:cNvSpPr>
            <a:spLocks noGrp="1"/>
          </p:cNvSpPr>
          <p:nvPr>
            <p:ph idx="1"/>
          </p:nvPr>
        </p:nvSpPr>
        <p:spPr>
          <a:xfrm>
            <a:off x="838199" y="549275"/>
            <a:ext cx="10515600" cy="4351338"/>
          </a:xfrm>
        </p:spPr>
        <p:txBody>
          <a:bodyPr>
            <a:normAutofit/>
          </a:bodyPr>
          <a:lstStyle/>
          <a:p>
            <a:pPr marL="0" indent="0" algn="ctr">
              <a:buNone/>
            </a:pPr>
            <a:r>
              <a:rPr lang="en-US" sz="4800" dirty="0">
                <a:effectLst/>
                <a:latin typeface="Aptos" panose="020B0004020202020204" pitchFamily="34" charset="0"/>
                <a:ea typeface="Malgun Gothic" panose="020B0503020000020004" pitchFamily="34" charset="-127"/>
                <a:cs typeface="Times New Roman" panose="02020603050405020304" pitchFamily="18" charset="0"/>
              </a:rPr>
              <a:t>Like Jacob, we all have flaws and shortcomings. However, no matter how many flaws and shortcomings we have, God does not see this as a problem. </a:t>
            </a:r>
            <a:endParaRPr lang="en-AU" sz="4800" dirty="0"/>
          </a:p>
        </p:txBody>
      </p:sp>
    </p:spTree>
    <p:extLst>
      <p:ext uri="{BB962C8B-B14F-4D97-AF65-F5344CB8AC3E}">
        <p14:creationId xmlns:p14="http://schemas.microsoft.com/office/powerpoint/2010/main" val="3582652888"/>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6B2D47-161A-0E57-C532-5280F4DF5975}"/>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0B5B8A0-FF68-E1C2-3F9F-B33A1B30C2A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EA991089-C3DE-EBE6-2F77-2F9A2A0B7221}"/>
              </a:ext>
            </a:extLst>
          </p:cNvPr>
          <p:cNvSpPr>
            <a:spLocks noGrp="1"/>
          </p:cNvSpPr>
          <p:nvPr>
            <p:ph idx="1"/>
          </p:nvPr>
        </p:nvSpPr>
        <p:spPr>
          <a:xfrm>
            <a:off x="838199" y="549275"/>
            <a:ext cx="10515600" cy="4351338"/>
          </a:xfrm>
        </p:spPr>
        <p:txBody>
          <a:bodyPr>
            <a:normAutofit lnSpcReduction="10000"/>
          </a:bodyPr>
          <a:lstStyle/>
          <a:p>
            <a:pPr>
              <a:lnSpc>
                <a:spcPct val="115000"/>
              </a:lnSpc>
              <a:spcAft>
                <a:spcPts val="800"/>
              </a:spcAft>
              <a:buNone/>
            </a:pPr>
            <a:r>
              <a:rPr lang="en-US" sz="4800" kern="100" dirty="0">
                <a:effectLst/>
                <a:latin typeface="Aptos" panose="020B0004020202020204" pitchFamily="34" charset="0"/>
                <a:ea typeface="Malgun Gothic" panose="020B0503020000020004" pitchFamily="34" charset="-127"/>
                <a:cs typeface="Times New Roman" panose="02020603050405020304" pitchFamily="18" charset="0"/>
              </a:rPr>
              <a:t>Rather, what God laments is not our shortcomings, but our stubborn hearts that remain hardened and unmoving even when God's hand reaches us.</a:t>
            </a:r>
            <a:endParaRPr lang="en-AU" sz="4800" kern="100" dirty="0">
              <a:effectLst/>
              <a:latin typeface="Aptos" panose="020B0004020202020204" pitchFamily="34" charset="0"/>
              <a:ea typeface="Malgun Gothic" panose="020B0503020000020004" pitchFamily="34" charset="-127"/>
              <a:cs typeface="Times New Roman" panose="02020603050405020304" pitchFamily="18" charset="0"/>
            </a:endParaRPr>
          </a:p>
          <a:p>
            <a:pPr marL="0" indent="0" algn="ctr">
              <a:buNone/>
            </a:pPr>
            <a:endParaRPr lang="en-AU" sz="4800" dirty="0"/>
          </a:p>
        </p:txBody>
      </p:sp>
    </p:spTree>
    <p:extLst>
      <p:ext uri="{BB962C8B-B14F-4D97-AF65-F5344CB8AC3E}">
        <p14:creationId xmlns:p14="http://schemas.microsoft.com/office/powerpoint/2010/main" val="319239427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96484-0D31-5918-B4DE-53EEE6C2E468}"/>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DCA9E876-5E3A-FCC9-3913-3847E07619E6}"/>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4554"/>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6F862ABE-E16E-ED96-6887-4212250C6EC5}"/>
              </a:ext>
            </a:extLst>
          </p:cNvPr>
          <p:cNvSpPr>
            <a:spLocks noGrp="1"/>
          </p:cNvSpPr>
          <p:nvPr>
            <p:ph idx="1"/>
          </p:nvPr>
        </p:nvSpPr>
        <p:spPr>
          <a:xfrm>
            <a:off x="838199" y="273228"/>
            <a:ext cx="10515600" cy="5351193"/>
          </a:xfrm>
        </p:spPr>
        <p:txBody>
          <a:bodyPr>
            <a:normAutofit fontScale="92500" lnSpcReduction="20000"/>
          </a:bodyPr>
          <a:lstStyle/>
          <a:p>
            <a:pPr>
              <a:lnSpc>
                <a:spcPct val="115000"/>
              </a:lnSpc>
              <a:spcAft>
                <a:spcPts val="800"/>
              </a:spcAft>
              <a:buNone/>
            </a:pPr>
            <a:r>
              <a:rPr lang="en-US" sz="4800" kern="100" dirty="0">
                <a:effectLst/>
                <a:latin typeface="Aptos" panose="020B0004020202020204" pitchFamily="34" charset="0"/>
                <a:ea typeface="Malgun Gothic" panose="020B0503020000020004" pitchFamily="34" charset="-127"/>
                <a:cs typeface="Times New Roman" panose="02020603050405020304" pitchFamily="18" charset="0"/>
              </a:rPr>
              <a:t>If you can bow down and say “Lord, I was wrong”, when God points to your conscience with His word, and when He strikes your stubbornness with the hand of suffering, you can grasp that hand like Jacob and cry out, “Have mercy on me,” then you will live a life reborn within God’s hand, just like Jacob.</a:t>
            </a:r>
            <a:endParaRPr lang="en-AU" sz="4800" kern="100" dirty="0">
              <a:effectLst/>
              <a:latin typeface="Aptos" panose="020B0004020202020204" pitchFamily="34" charset="0"/>
              <a:ea typeface="Malgun Gothic" panose="020B0503020000020004" pitchFamily="34" charset="-127"/>
              <a:cs typeface="Times New Roman" panose="02020603050405020304" pitchFamily="18" charset="0"/>
            </a:endParaRPr>
          </a:p>
          <a:p>
            <a:pPr marL="0" indent="0" algn="ctr">
              <a:buNone/>
            </a:pPr>
            <a:endParaRPr lang="en-AU" sz="4800" dirty="0"/>
          </a:p>
        </p:txBody>
      </p:sp>
    </p:spTree>
    <p:extLst>
      <p:ext uri="{BB962C8B-B14F-4D97-AF65-F5344CB8AC3E}">
        <p14:creationId xmlns:p14="http://schemas.microsoft.com/office/powerpoint/2010/main" val="141452703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DE02C-FB54-FB73-EACD-2632708A421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91C1E6CB-BAAD-CD1D-B06E-A5F77F43055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7B1E404C-B143-F327-97DC-D4228F1D4F2D}"/>
              </a:ext>
            </a:extLst>
          </p:cNvPr>
          <p:cNvSpPr>
            <a:spLocks noGrp="1"/>
          </p:cNvSpPr>
          <p:nvPr>
            <p:ph idx="1"/>
          </p:nvPr>
        </p:nvSpPr>
        <p:spPr>
          <a:xfrm>
            <a:off x="838199" y="549275"/>
            <a:ext cx="10515600" cy="4351338"/>
          </a:xfrm>
        </p:spPr>
        <p:txBody>
          <a:bodyPr>
            <a:normAutofit/>
          </a:bodyPr>
          <a:lstStyle/>
          <a:p>
            <a:pPr marL="0" indent="0" algn="ctr">
              <a:buNone/>
            </a:pPr>
            <a:r>
              <a:rPr lang="en-US" sz="4800" dirty="0">
                <a:effectLst/>
                <a:latin typeface="Aptos" panose="020B0004020202020204" pitchFamily="34" charset="0"/>
                <a:ea typeface="Malgun Gothic" panose="020B0503020000020004" pitchFamily="34" charset="-127"/>
                <a:cs typeface="Times New Roman" panose="02020603050405020304" pitchFamily="18" charset="0"/>
              </a:rPr>
              <a:t>No one is born a perfect piece of pottery. We are all merely rough and coarse clay. </a:t>
            </a:r>
            <a:endParaRPr lang="en-AU" sz="4800" dirty="0"/>
          </a:p>
        </p:txBody>
      </p:sp>
    </p:spTree>
    <p:extLst>
      <p:ext uri="{BB962C8B-B14F-4D97-AF65-F5344CB8AC3E}">
        <p14:creationId xmlns:p14="http://schemas.microsoft.com/office/powerpoint/2010/main" val="409261205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E5F824-2CEC-33E4-653E-1F80DFA41366}"/>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578F3154-5D55-564E-7CA2-AE98213859E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5F303F7D-4C94-8B24-02E5-C023A69A39DD}"/>
              </a:ext>
            </a:extLst>
          </p:cNvPr>
          <p:cNvSpPr>
            <a:spLocks noGrp="1"/>
          </p:cNvSpPr>
          <p:nvPr>
            <p:ph idx="1"/>
          </p:nvPr>
        </p:nvSpPr>
        <p:spPr>
          <a:xfrm>
            <a:off x="838199" y="549275"/>
            <a:ext cx="10515600" cy="4351338"/>
          </a:xfrm>
        </p:spPr>
        <p:txBody>
          <a:bodyPr>
            <a:normAutofit lnSpcReduction="10000"/>
          </a:bodyPr>
          <a:lstStyle/>
          <a:p>
            <a:pPr>
              <a:lnSpc>
                <a:spcPct val="115000"/>
              </a:lnSpc>
              <a:spcAft>
                <a:spcPts val="800"/>
              </a:spcAft>
              <a:buNone/>
            </a:pPr>
            <a:r>
              <a:rPr lang="en-US" sz="4800" kern="100" dirty="0">
                <a:effectLst/>
                <a:latin typeface="Aptos" panose="020B0004020202020204" pitchFamily="34" charset="0"/>
                <a:ea typeface="Malgun Gothic" panose="020B0503020000020004" pitchFamily="34" charset="-127"/>
                <a:cs typeface="Times New Roman" panose="02020603050405020304" pitchFamily="18" charset="0"/>
              </a:rPr>
              <a:t>However, when we lay down our own thoughts, values and desires, following the touch of God, the Potter, our lives are transformed into a beautiful work of art in God.</a:t>
            </a:r>
            <a:endParaRPr lang="en-AU" sz="4800" kern="100" dirty="0">
              <a:effectLst/>
              <a:latin typeface="Aptos" panose="020B0004020202020204" pitchFamily="34" charset="0"/>
              <a:ea typeface="Malgun Gothic" panose="020B0503020000020004" pitchFamily="34" charset="-127"/>
              <a:cs typeface="Times New Roman" panose="02020603050405020304" pitchFamily="18" charset="0"/>
            </a:endParaRPr>
          </a:p>
          <a:p>
            <a:pPr marL="0" indent="0" algn="ctr">
              <a:buNone/>
            </a:pPr>
            <a:endParaRPr lang="en-AU" sz="4800" dirty="0"/>
          </a:p>
        </p:txBody>
      </p:sp>
    </p:spTree>
    <p:extLst>
      <p:ext uri="{BB962C8B-B14F-4D97-AF65-F5344CB8AC3E}">
        <p14:creationId xmlns:p14="http://schemas.microsoft.com/office/powerpoint/2010/main" val="130508813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A30660-C728-9BC9-767A-D34164AC8CEA}"/>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21E762D0-6E86-9414-163D-737F0EEC7B7A}"/>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19BB2412-C433-2FF9-0A62-111F4762A685}"/>
              </a:ext>
            </a:extLst>
          </p:cNvPr>
          <p:cNvSpPr>
            <a:spLocks noGrp="1"/>
          </p:cNvSpPr>
          <p:nvPr>
            <p:ph idx="1"/>
          </p:nvPr>
        </p:nvSpPr>
        <p:spPr>
          <a:xfrm>
            <a:off x="838199" y="549275"/>
            <a:ext cx="10515600" cy="4351338"/>
          </a:xfrm>
        </p:spPr>
        <p:txBody>
          <a:bodyPr>
            <a:normAutofit/>
          </a:bodyPr>
          <a:lstStyle/>
          <a:p>
            <a:pPr marL="0" indent="0" algn="ctr">
              <a:buNone/>
            </a:pPr>
            <a:r>
              <a:rPr lang="en-US" sz="4800" dirty="0">
                <a:effectLst/>
                <a:latin typeface="Aptos" panose="020B0004020202020204" pitchFamily="34" charset="0"/>
                <a:ea typeface="Malgun Gothic" panose="020B0503020000020004" pitchFamily="34" charset="-127"/>
                <a:cs typeface="Times New Roman" panose="02020603050405020304" pitchFamily="18" charset="0"/>
              </a:rPr>
              <a:t>Jacob is a man who put down his greed, thoughts and values through earnest prayer. Jacob is a man who responded in front of God’s touch. </a:t>
            </a:r>
            <a:endParaRPr lang="en-AU" sz="4800" dirty="0"/>
          </a:p>
        </p:txBody>
      </p:sp>
    </p:spTree>
    <p:extLst>
      <p:ext uri="{BB962C8B-B14F-4D97-AF65-F5344CB8AC3E}">
        <p14:creationId xmlns:p14="http://schemas.microsoft.com/office/powerpoint/2010/main" val="18292471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B2251-9FD1-4E05-6209-8472949D47F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C9DB325-B006-AA1D-889C-BB523C28000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C05D0585-012C-30AE-BFC6-AF0C9C16ECED}"/>
              </a:ext>
            </a:extLst>
          </p:cNvPr>
          <p:cNvSpPr>
            <a:spLocks noGrp="1"/>
          </p:cNvSpPr>
          <p:nvPr>
            <p:ph idx="1"/>
          </p:nvPr>
        </p:nvSpPr>
        <p:spPr>
          <a:xfrm>
            <a:off x="838199" y="549275"/>
            <a:ext cx="10515600" cy="4351338"/>
          </a:xfrm>
        </p:spPr>
        <p:txBody>
          <a:bodyPr>
            <a:normAutofit lnSpcReduction="10000"/>
          </a:bodyPr>
          <a:lstStyle/>
          <a:p>
            <a:pPr>
              <a:lnSpc>
                <a:spcPct val="115000"/>
              </a:lnSpc>
              <a:spcAft>
                <a:spcPts val="800"/>
              </a:spcAft>
              <a:buNone/>
            </a:pPr>
            <a:r>
              <a:rPr lang="en-AU" sz="4800" kern="100" dirty="0">
                <a:effectLst/>
                <a:latin typeface="Aptos" panose="020B0004020202020204" pitchFamily="34" charset="0"/>
                <a:ea typeface="Malgun Gothic" panose="020B0503020000020004" pitchFamily="34" charset="-127"/>
                <a:cs typeface="Times New Roman" panose="02020603050405020304" pitchFamily="18" charset="0"/>
              </a:rPr>
              <a:t>And so once the muddy water is collected and drained of moisture, this becomes pure clay which can be shaped according to the potter’s touch. </a:t>
            </a:r>
          </a:p>
          <a:p>
            <a:pPr marL="0" indent="0" algn="ctr">
              <a:buNone/>
            </a:pPr>
            <a:endParaRPr lang="en-AU" sz="4800" dirty="0"/>
          </a:p>
        </p:txBody>
      </p:sp>
    </p:spTree>
    <p:extLst>
      <p:ext uri="{BB962C8B-B14F-4D97-AF65-F5344CB8AC3E}">
        <p14:creationId xmlns:p14="http://schemas.microsoft.com/office/powerpoint/2010/main" val="3883424537"/>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C179E1-C147-09BA-5137-659147DCEB22}"/>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897EAF02-20AD-B385-E26E-FC89DCF776E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A94585D3-44F2-17D6-545B-CF8E737409AD}"/>
              </a:ext>
            </a:extLst>
          </p:cNvPr>
          <p:cNvSpPr>
            <a:spLocks noGrp="1"/>
          </p:cNvSpPr>
          <p:nvPr>
            <p:ph idx="1"/>
          </p:nvPr>
        </p:nvSpPr>
        <p:spPr>
          <a:xfrm>
            <a:off x="838199" y="549275"/>
            <a:ext cx="10515600" cy="4351338"/>
          </a:xfrm>
        </p:spPr>
        <p:txBody>
          <a:bodyPr>
            <a:normAutofit/>
          </a:bodyPr>
          <a:lstStyle/>
          <a:p>
            <a:pPr marL="0" indent="0" algn="ctr">
              <a:buNone/>
            </a:pPr>
            <a:r>
              <a:rPr lang="en-US" sz="4800" dirty="0">
                <a:effectLst/>
                <a:latin typeface="Aptos" panose="020B0004020202020204" pitchFamily="34" charset="0"/>
                <a:ea typeface="Malgun Gothic" panose="020B0503020000020004" pitchFamily="34" charset="-127"/>
                <a:cs typeface="Times New Roman" panose="02020603050405020304" pitchFamily="18" charset="0"/>
              </a:rPr>
              <a:t>When we reflect on ourselves through earnest prayer like Jacob and become a person of greater value and purpose, we, too, will become wonderful people in God. </a:t>
            </a:r>
            <a:endParaRPr lang="en-AU" sz="4800" dirty="0"/>
          </a:p>
        </p:txBody>
      </p:sp>
    </p:spTree>
    <p:extLst>
      <p:ext uri="{BB962C8B-B14F-4D97-AF65-F5344CB8AC3E}">
        <p14:creationId xmlns:p14="http://schemas.microsoft.com/office/powerpoint/2010/main" val="297720038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76121E-8B34-7CDB-B54E-3DAAA80FCD9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08B03D23-12FF-03E4-CFB2-6B16BB804CF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232221D1-750D-9DB0-C6EF-4C07739E5C41}"/>
              </a:ext>
            </a:extLst>
          </p:cNvPr>
          <p:cNvSpPr>
            <a:spLocks noGrp="1"/>
          </p:cNvSpPr>
          <p:nvPr>
            <p:ph idx="1"/>
          </p:nvPr>
        </p:nvSpPr>
        <p:spPr>
          <a:xfrm>
            <a:off x="838199" y="549275"/>
            <a:ext cx="10515600" cy="4351338"/>
          </a:xfrm>
        </p:spPr>
        <p:txBody>
          <a:bodyPr>
            <a:normAutofit/>
          </a:bodyPr>
          <a:lstStyle/>
          <a:p>
            <a:pPr marL="0" indent="0" algn="ctr">
              <a:buNone/>
            </a:pPr>
            <a:r>
              <a:rPr lang="en-US" sz="4800" dirty="0">
                <a:effectLst/>
                <a:latin typeface="Aptos" panose="020B0004020202020204" pitchFamily="34" charset="0"/>
                <a:ea typeface="Malgun Gothic" panose="020B0503020000020004" pitchFamily="34" charset="-127"/>
                <a:cs typeface="Times New Roman" panose="02020603050405020304" pitchFamily="18" charset="0"/>
              </a:rPr>
              <a:t>I bless you, in the name of Jesus that we will all live that great life of faith. </a:t>
            </a:r>
            <a:endParaRPr lang="en-AU" sz="4800" dirty="0"/>
          </a:p>
        </p:txBody>
      </p:sp>
    </p:spTree>
    <p:extLst>
      <p:ext uri="{BB962C8B-B14F-4D97-AF65-F5344CB8AC3E}">
        <p14:creationId xmlns:p14="http://schemas.microsoft.com/office/powerpoint/2010/main" val="17767372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96D583-459F-0E13-5135-2C97D95DB4F0}"/>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BC5FCBEB-B378-A6FB-24A1-575DE7F6A5F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D94DDC28-780C-6A49-DE23-838C20400B4D}"/>
              </a:ext>
            </a:extLst>
          </p:cNvPr>
          <p:cNvSpPr>
            <a:spLocks noGrp="1"/>
          </p:cNvSpPr>
          <p:nvPr>
            <p:ph idx="1"/>
          </p:nvPr>
        </p:nvSpPr>
        <p:spPr>
          <a:xfrm>
            <a:off x="838199" y="549275"/>
            <a:ext cx="10515600" cy="4351338"/>
          </a:xfrm>
        </p:spPr>
        <p:txBody>
          <a:bodyPr>
            <a:normAutofit/>
          </a:bodyPr>
          <a:lstStyle/>
          <a:p>
            <a:pPr>
              <a:lnSpc>
                <a:spcPct val="115000"/>
              </a:lnSpc>
              <a:spcAft>
                <a:spcPts val="800"/>
              </a:spcAft>
              <a:buNone/>
            </a:pPr>
            <a:r>
              <a:rPr lang="en-AU" sz="4800" kern="100" dirty="0">
                <a:effectLst/>
                <a:latin typeface="Aptos" panose="020B0004020202020204" pitchFamily="34" charset="0"/>
                <a:ea typeface="Malgun Gothic" panose="020B0503020000020004" pitchFamily="34" charset="-127"/>
                <a:cs typeface="Times New Roman" panose="02020603050405020304" pitchFamily="18" charset="0"/>
              </a:rPr>
              <a:t>The more impurities there are in the soil, the more sifting work is done. I felt that this work was like our lives being touched by God's hand.</a:t>
            </a:r>
          </a:p>
          <a:p>
            <a:pPr marL="0" indent="0" algn="ctr">
              <a:buNone/>
            </a:pPr>
            <a:endParaRPr lang="en-AU" sz="4800" dirty="0"/>
          </a:p>
        </p:txBody>
      </p:sp>
    </p:spTree>
    <p:extLst>
      <p:ext uri="{BB962C8B-B14F-4D97-AF65-F5344CB8AC3E}">
        <p14:creationId xmlns:p14="http://schemas.microsoft.com/office/powerpoint/2010/main" val="70094344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FFF033-1882-08E4-B80F-AE6177E37157}"/>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37CE7A9F-D0F3-5A7D-D4E8-C885307CA891}"/>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DD826A1E-9006-44BB-07E4-CA3BD89A44F4}"/>
              </a:ext>
            </a:extLst>
          </p:cNvPr>
          <p:cNvSpPr>
            <a:spLocks noGrp="1"/>
          </p:cNvSpPr>
          <p:nvPr>
            <p:ph idx="1"/>
          </p:nvPr>
        </p:nvSpPr>
        <p:spPr>
          <a:xfrm>
            <a:off x="838199" y="549275"/>
            <a:ext cx="10515600" cy="4351338"/>
          </a:xfrm>
        </p:spPr>
        <p:txBody>
          <a:bodyPr>
            <a:normAutofit/>
          </a:bodyPr>
          <a:lstStyle/>
          <a:p>
            <a:pPr marL="0" indent="0" algn="ctr">
              <a:buNone/>
            </a:pPr>
            <a:r>
              <a:rPr lang="en-US" sz="4800" dirty="0"/>
              <a:t>To become a good piece of pottery, the clay must be easy to shape and move as the potter touches it. Clay that cannot be shaped easily cannot become a good piece of pottery. </a:t>
            </a:r>
            <a:endParaRPr lang="en-AU" sz="4800" dirty="0"/>
          </a:p>
        </p:txBody>
      </p:sp>
    </p:spTree>
    <p:extLst>
      <p:ext uri="{BB962C8B-B14F-4D97-AF65-F5344CB8AC3E}">
        <p14:creationId xmlns:p14="http://schemas.microsoft.com/office/powerpoint/2010/main" val="110793482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66FA7C-1642-474C-9C66-07C54FFE9239}"/>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C3BD441C-2CE7-24A3-9155-DB6627C413F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6724" t="24897" r="3462" b="6278"/>
          <a:stretch/>
        </p:blipFill>
        <p:spPr bwMode="auto">
          <a:xfrm>
            <a:off x="-14614" y="-12699"/>
            <a:ext cx="12221227" cy="688339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ontent Placeholder 2">
            <a:extLst>
              <a:ext uri="{FF2B5EF4-FFF2-40B4-BE49-F238E27FC236}">
                <a16:creationId xmlns:a16="http://schemas.microsoft.com/office/drawing/2014/main" id="{77E8E6E9-C453-25A1-6863-2557F740F091}"/>
              </a:ext>
            </a:extLst>
          </p:cNvPr>
          <p:cNvSpPr>
            <a:spLocks noGrp="1"/>
          </p:cNvSpPr>
          <p:nvPr>
            <p:ph idx="1"/>
          </p:nvPr>
        </p:nvSpPr>
        <p:spPr>
          <a:xfrm>
            <a:off x="838199" y="549275"/>
            <a:ext cx="10515600" cy="4351338"/>
          </a:xfrm>
        </p:spPr>
        <p:txBody>
          <a:bodyPr>
            <a:normAutofit/>
          </a:bodyPr>
          <a:lstStyle/>
          <a:p>
            <a:pPr marL="0" indent="0" algn="ctr">
              <a:buNone/>
            </a:pPr>
            <a:r>
              <a:rPr lang="en-AU" sz="4800" dirty="0">
                <a:effectLst/>
                <a:latin typeface="Aptos" panose="020B0004020202020204" pitchFamily="34" charset="0"/>
                <a:ea typeface="Malgun Gothic" panose="020B0503020000020004" pitchFamily="34" charset="-127"/>
                <a:cs typeface="Times New Roman" panose="02020603050405020304" pitchFamily="18" charset="0"/>
              </a:rPr>
              <a:t>God also shapes our lives. If we obey as God shapes us, our lives will surely become blessed. However, there are many people who cannot be shaped because they put their own stubbornness first. </a:t>
            </a:r>
            <a:endParaRPr lang="en-AU" sz="4800" dirty="0"/>
          </a:p>
        </p:txBody>
      </p:sp>
    </p:spTree>
    <p:extLst>
      <p:ext uri="{BB962C8B-B14F-4D97-AF65-F5344CB8AC3E}">
        <p14:creationId xmlns:p14="http://schemas.microsoft.com/office/powerpoint/2010/main" val="6069885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TotalTime>
  <Words>1928</Words>
  <Application>Microsoft Office PowerPoint</Application>
  <PresentationFormat>Widescreen</PresentationFormat>
  <Paragraphs>63</Paragraphs>
  <Slides>61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61</vt:i4>
      </vt:variant>
    </vt:vector>
  </HeadingPairs>
  <TitlesOfParts>
    <vt:vector size="66" baseType="lpstr">
      <vt:lpstr>Aptos</vt:lpstr>
      <vt:lpstr>Arial</vt:lpstr>
      <vt:lpstr>Calibri</vt:lpstr>
      <vt:lpstr>Calibri Light</vt:lpstr>
      <vt:lpstr>Office Theme</vt:lpstr>
      <vt:lpstr>Jacob: The Earnest Prayer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Kyuree Han</dc:creator>
  <cp:lastModifiedBy>Kyuree Han</cp:lastModifiedBy>
  <cp:revision>11</cp:revision>
  <dcterms:created xsi:type="dcterms:W3CDTF">2022-10-22T22:39:14Z</dcterms:created>
  <dcterms:modified xsi:type="dcterms:W3CDTF">2026-07-26T00:50:56Z</dcterms:modified>
</cp:coreProperties>
</file>